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21"/>
  </p:notesMasterIdLst>
  <p:sldIdLst>
    <p:sldId id="256" r:id="rId2"/>
    <p:sldId id="257" r:id="rId3"/>
    <p:sldId id="258" r:id="rId4"/>
    <p:sldId id="259" r:id="rId5"/>
    <p:sldId id="260" r:id="rId6"/>
    <p:sldId id="261" r:id="rId7"/>
    <p:sldId id="262" r:id="rId8"/>
    <p:sldId id="263" r:id="rId9"/>
    <p:sldId id="273" r:id="rId10"/>
    <p:sldId id="264" r:id="rId11"/>
    <p:sldId id="265" r:id="rId12"/>
    <p:sldId id="266" r:id="rId13"/>
    <p:sldId id="267" r:id="rId14"/>
    <p:sldId id="268" r:id="rId15"/>
    <p:sldId id="269" r:id="rId16"/>
    <p:sldId id="270" r:id="rId17"/>
    <p:sldId id="274" r:id="rId18"/>
    <p:sldId id="271" r:id="rId19"/>
    <p:sldId id="272"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Garamond" panose="02020404030301010803" pitchFamily="18"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555c59cec4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555c59cec4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1555c59cec4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f5d89d06f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f5d89d06f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f5d89d06f4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289ef501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289ef5014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2289ef5014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640e73c1cd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GRAMMA: all communication can be requested at any time. Emails must be maintained and not deleted, even after you leave the board.  Uniform  vendors.  Personnal issues should not be discussed in email. </a:t>
            </a:r>
            <a:endParaRPr/>
          </a:p>
        </p:txBody>
      </p:sp>
      <p:sp>
        <p:nvSpPr>
          <p:cNvPr id="166" name="Google Shape;166;g1640e73c1cd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640e73c1c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640e73c1cd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640e73c1cd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grpSp>
        <p:nvGrpSpPr>
          <p:cNvPr id="21" name="Google Shape;21;p2"/>
          <p:cNvGrpSpPr/>
          <p:nvPr/>
        </p:nvGrpSpPr>
        <p:grpSpPr>
          <a:xfrm>
            <a:off x="-16934" y="0"/>
            <a:ext cx="12231160" cy="6856214"/>
            <a:chOff x="-16934" y="0"/>
            <a:chExt cx="12231160" cy="6856214"/>
          </a:xfrm>
        </p:grpSpPr>
        <p:pic>
          <p:nvPicPr>
            <p:cNvPr id="22" name="Google Shape;22;p2"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3" name="Google Shape;23;p2"/>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24;p2"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5" name="Google Shape;25;p2"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6" name="Google Shape;26;p2"/>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rgbClr val="262626"/>
              </a:buClr>
              <a:buSzPts val="5400"/>
              <a:buFont typeface="Garamond"/>
              <a:buNone/>
              <a:defRPr sz="5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7" name="Google Shape;27;p2"/>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Autofit/>
          </a:bodyPr>
          <a:lstStyle>
            <a:lvl1pPr marR="0" lvl="0" algn="ctr" rtl="0">
              <a:spcBef>
                <a:spcPts val="420"/>
              </a:spcBef>
              <a:spcAft>
                <a:spcPts val="0"/>
              </a:spcAft>
              <a:buClr>
                <a:schemeClr val="accent1"/>
              </a:buClr>
              <a:buSzPts val="2415"/>
              <a:buFont typeface="Arial"/>
              <a:buNone/>
              <a:defRPr sz="2100" b="0" i="0" u="none" strike="noStrike" cap="none">
                <a:solidFill>
                  <a:schemeClr val="dk1"/>
                </a:solidFill>
                <a:latin typeface="Garamond"/>
                <a:ea typeface="Garamond"/>
                <a:cs typeface="Garamond"/>
                <a:sym typeface="Garamond"/>
              </a:defRPr>
            </a:lvl1pPr>
            <a:lvl2pPr marR="0" lvl="1" algn="ctr" rtl="0">
              <a:spcBef>
                <a:spcPts val="600"/>
              </a:spcBef>
              <a:spcAft>
                <a:spcPts val="0"/>
              </a:spcAft>
              <a:buClr>
                <a:schemeClr val="accent1"/>
              </a:buClr>
              <a:buSzPts val="2300"/>
              <a:buFont typeface="Arial"/>
              <a:buNone/>
              <a:defRPr sz="2000" b="0" i="0" u="none" strike="noStrike" cap="none">
                <a:solidFill>
                  <a:srgbClr val="888888"/>
                </a:solidFill>
                <a:latin typeface="Garamond"/>
                <a:ea typeface="Garamond"/>
                <a:cs typeface="Garamond"/>
                <a:sym typeface="Garamond"/>
              </a:defRPr>
            </a:lvl2pPr>
            <a:lvl3pPr marR="0" lvl="2" algn="ctr"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3pPr>
            <a:lvl4pPr marR="0" lvl="3" algn="ctr"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4pPr>
            <a:lvl5pPr marR="0" lvl="4"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R="0" lvl="5"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R="0" lvl="6"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R="0" lvl="7"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R="0" lvl="8" algn="ctr"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28" name="Google Shape;28;p2"/>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9" name="Google Shape;29;p2"/>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30" name="Google Shape;30;p2"/>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31" name="Google Shape;31;p2"/>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rgbClr val="262626"/>
              </a:buClr>
              <a:buSzPts val="2400"/>
              <a:buFont typeface="Garamond"/>
              <a:buNone/>
              <a:defRPr sz="2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1" name="Google Shape;91;p11"/>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92" name="Google Shape;92;p11"/>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280"/>
              </a:spcBef>
              <a:spcAft>
                <a:spcPts val="0"/>
              </a:spcAft>
              <a:buClr>
                <a:schemeClr val="accent1"/>
              </a:buClr>
              <a:buSzPts val="1610"/>
              <a:buFont typeface="Arial"/>
              <a:buNone/>
              <a:defRPr sz="14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1380"/>
              <a:buFont typeface="Arial"/>
              <a:buNone/>
              <a:defRPr sz="12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150"/>
              <a:buFont typeface="Arial"/>
              <a:buNone/>
              <a:defRPr sz="10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93" name="Google Shape;93;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4" name="Google Shape;94;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5" name="Google Shape;95;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262626"/>
              </a:buClr>
              <a:buSzPts val="3200"/>
              <a:buFont typeface="Garamond"/>
              <a:buNone/>
              <a:defRPr sz="32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8" name="Google Shape;98;p12"/>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400"/>
              </a:spcBef>
              <a:spcAft>
                <a:spcPts val="0"/>
              </a:spcAft>
              <a:buClr>
                <a:schemeClr val="accent1"/>
              </a:buClr>
              <a:buSzPts val="2300"/>
              <a:buFont typeface="Arial"/>
              <a:buNone/>
              <a:defRPr sz="20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99" name="Google Shape;99;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0" name="Google Shape;100;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1" name="Google Shape;101;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02" name="Google Shape;102;p12"/>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200"/>
              <a:buFont typeface="Garamond"/>
              <a:buNone/>
              <a:defRPr sz="3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5" name="Google Shape;105;p13"/>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Autofit/>
          </a:bodyPr>
          <a:lstStyle>
            <a:lvl1pPr marL="457200" marR="0" lvl="0" indent="-228600" algn="r" rtl="0">
              <a:spcBef>
                <a:spcPts val="400"/>
              </a:spcBef>
              <a:spcAft>
                <a:spcPts val="0"/>
              </a:spcAft>
              <a:buClr>
                <a:schemeClr val="accent1"/>
              </a:buClr>
              <a:buSzPts val="2300"/>
              <a:buFont typeface="Arial"/>
              <a:buNone/>
              <a:defRPr sz="20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300"/>
              <a:buFont typeface="Arial"/>
              <a:buNone/>
              <a:defRPr sz="20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2070"/>
              <a:buFont typeface="Arial"/>
              <a:buNone/>
              <a:defRPr sz="18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06" name="Google Shape;106;p13"/>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400"/>
              </a:spcBef>
              <a:spcAft>
                <a:spcPts val="0"/>
              </a:spcAft>
              <a:buClr>
                <a:schemeClr val="accent1"/>
              </a:buClr>
              <a:buSzPts val="2300"/>
              <a:buFont typeface="Arial"/>
              <a:buNone/>
              <a:defRPr sz="20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07" name="Google Shape;107;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8" name="Google Shape;108;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9" name="Google Shape;109;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1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11" name="Google Shape;111;p13"/>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12" name="Google Shape;112;p13"/>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262626"/>
              </a:buClr>
              <a:buSzPts val="3200"/>
              <a:buFont typeface="Garamond"/>
              <a:buNone/>
              <a:defRPr sz="32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5" name="Google Shape;115;p14"/>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00"/>
              </a:spcBef>
              <a:spcAft>
                <a:spcPts val="0"/>
              </a:spcAft>
              <a:buClr>
                <a:schemeClr val="accent1"/>
              </a:buClr>
              <a:buSzPts val="2300"/>
              <a:buFont typeface="Arial"/>
              <a:buNone/>
              <a:defRPr sz="20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6" name="Google Shape;116;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7" name="Google Shape;117;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8" name="Google Shape;118;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9"/>
        <p:cNvGrpSpPr/>
        <p:nvPr/>
      </p:nvGrpSpPr>
      <p:grpSpPr>
        <a:xfrm>
          <a:off x="0" y="0"/>
          <a:ext cx="0" cy="0"/>
          <a:chOff x="0" y="0"/>
          <a:chExt cx="0" cy="0"/>
        </a:xfrm>
      </p:grpSpPr>
      <p:sp>
        <p:nvSpPr>
          <p:cNvPr id="120" name="Google Shape;120;p15"/>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200"/>
              <a:buFont typeface="Garamond"/>
              <a:buNone/>
              <a:defRPr sz="3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1" name="Google Shape;121;p15"/>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0"/>
              </a:spcBef>
              <a:spcAft>
                <a:spcPts val="0"/>
              </a:spcAft>
              <a:buClr>
                <a:schemeClr val="accent1"/>
              </a:buClr>
              <a:buSzPts val="2760"/>
              <a:buFont typeface="Arial"/>
              <a:buNone/>
              <a:defRPr sz="24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2" name="Google Shape;122;p15"/>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chemeClr val="accent1"/>
              </a:buClr>
              <a:buSzPts val="2070"/>
              <a:buFont typeface="Arial"/>
              <a:buNone/>
              <a:defRPr sz="18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3" name="Google Shape;123;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24" name="Google Shape;124;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25" name="Google Shape;125;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1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27" name="Google Shape;127;p15"/>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28" name="Google Shape;128;p15"/>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1" name="Google Shape;131;p16"/>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0"/>
              </a:spcBef>
              <a:spcAft>
                <a:spcPts val="0"/>
              </a:spcAft>
              <a:buClr>
                <a:schemeClr val="accent1"/>
              </a:buClr>
              <a:buSzPts val="3220"/>
              <a:buFont typeface="Arial"/>
              <a:buNone/>
              <a:defRPr sz="28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32" name="Google Shape;132;p16"/>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chemeClr val="accent1"/>
              </a:buClr>
              <a:buSzPts val="2070"/>
              <a:buFont typeface="Arial"/>
              <a:buNone/>
              <a:defRPr sz="18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33" name="Google Shape;133;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4" name="Google Shape;134;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5" name="Google Shape;135;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36" name="Google Shape;136;p16"/>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9" name="Google Shape;139;p17"/>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40" name="Google Shape;140;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1" name="Google Shape;141;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2" name="Google Shape;142;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43" name="Google Shape;143;p1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18"/>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6" name="Google Shape;146;p18"/>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47" name="Google Shape;147;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8" name="Google Shape;148;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9" name="Google Shape;149;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150" name="Google Shape;150;p18"/>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34" name="Google Shape;34;p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35" name="Google Shape;35;p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cxnSp>
        <p:nvCxnSpPr>
          <p:cNvPr id="37" name="Google Shape;37;p4"/>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8" name="Google Shape;38;p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9" name="Google Shape;39;p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40" name="Google Shape;40;p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1" name="Google Shape;41;p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2" name="Google Shape;42;p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5"/>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5" name="Google Shape;45;p5"/>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480"/>
              </a:spcBef>
              <a:spcAft>
                <a:spcPts val="0"/>
              </a:spcAft>
              <a:buClr>
                <a:schemeClr val="accent1"/>
              </a:buClr>
              <a:buSzPts val="2760"/>
              <a:buFont typeface="Arial"/>
              <a:buNone/>
              <a:defRPr sz="24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46" name="Google Shape;46;p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7" name="Google Shape;47;p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8" name="Google Shape;48;p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49" name="Google Shape;49;p5"/>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cxnSp>
        <p:nvCxnSpPr>
          <p:cNvPr id="51" name="Google Shape;51;p6"/>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52" name="Google Shape;52;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3" name="Google Shape;53;p6"/>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54" name="Google Shape;54;p6"/>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55" name="Google Shape;55;p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6" name="Google Shape;56;p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7" name="Google Shape;57;p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0" name="Google Shape;60;p7"/>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672"/>
              </a:spcBef>
              <a:spcAft>
                <a:spcPts val="0"/>
              </a:spcAft>
              <a:buClr>
                <a:schemeClr val="accent1"/>
              </a:buClr>
              <a:buSzPts val="3220"/>
              <a:buFont typeface="Arial"/>
              <a:buNone/>
              <a:defRPr sz="2800" b="0" i="0" u="none" strike="noStrike" cap="none">
                <a:solidFill>
                  <a:schemeClr val="accent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300"/>
              <a:buFont typeface="Arial"/>
              <a:buNone/>
              <a:defRPr sz="2000" b="1"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2070"/>
              <a:buFont typeface="Arial"/>
              <a:buNone/>
              <a:defRPr sz="1800" b="1"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61" name="Google Shape;61;p7"/>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62" name="Google Shape;62;p7"/>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672"/>
              </a:spcBef>
              <a:spcAft>
                <a:spcPts val="0"/>
              </a:spcAft>
              <a:buClr>
                <a:schemeClr val="accent1"/>
              </a:buClr>
              <a:buSzPts val="3220"/>
              <a:buFont typeface="Arial"/>
              <a:buNone/>
              <a:defRPr sz="2800" b="0" i="0" u="none" strike="noStrike" cap="none">
                <a:solidFill>
                  <a:schemeClr val="accent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300"/>
              <a:buFont typeface="Arial"/>
              <a:buNone/>
              <a:defRPr sz="2000" b="1"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2070"/>
              <a:buFont typeface="Arial"/>
              <a:buNone/>
              <a:defRPr sz="1800" b="1"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63" name="Google Shape;63;p7"/>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64" name="Google Shape;64;p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5" name="Google Shape;65;p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6" name="Google Shape;66;p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67" name="Google Shape;67;p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0" name="Google Shape;70;p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71" name="Google Shape;71;p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72" name="Google Shape;72;p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73" name="Google Shape;73;p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9"/>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rgbClr val="262626"/>
              </a:buClr>
              <a:buSzPts val="2400"/>
              <a:buFont typeface="Garamond"/>
              <a:buNone/>
              <a:defRPr sz="2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6" name="Google Shape;76;p9"/>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77" name="Google Shape;77;p9"/>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1380"/>
              <a:buFont typeface="Arial"/>
              <a:buNone/>
              <a:defRPr sz="12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150"/>
              <a:buFont typeface="Arial"/>
              <a:buNone/>
              <a:defRPr sz="10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78" name="Google Shape;78;p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79" name="Google Shape;79;p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0" name="Google Shape;80;p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9"/>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rgbClr val="262626"/>
              </a:buClr>
              <a:buSzPts val="2800"/>
              <a:buFont typeface="Garamond"/>
              <a:buNone/>
              <a:defRPr sz="28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4" name="Google Shape;84;p10"/>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5" name="Google Shape;85;p10"/>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360"/>
              </a:spcBef>
              <a:spcAft>
                <a:spcPts val="0"/>
              </a:spcAft>
              <a:buClr>
                <a:schemeClr val="accent1"/>
              </a:buClr>
              <a:buSzPts val="2070"/>
              <a:buFont typeface="Arial"/>
              <a:buNone/>
              <a:defRPr sz="18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1380"/>
              <a:buFont typeface="Arial"/>
              <a:buNone/>
              <a:defRPr sz="12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150"/>
              <a:buFont typeface="Arial"/>
              <a:buNone/>
              <a:defRPr sz="10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86" name="Google Shape;86;p1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7" name="Google Shape;87;p1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8" name="Google Shape;88;p1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5736" y="0"/>
            <a:ext cx="12229962" cy="6856214"/>
            <a:chOff x="-15736" y="0"/>
            <a:chExt cx="12229962" cy="6856214"/>
          </a:xfrm>
        </p:grpSpPr>
        <p:pic>
          <p:nvPicPr>
            <p:cNvPr id="11" name="Google Shape;11;p1"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12" name="Google Shape;12;p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1"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4" name="Google Shape;14;p1"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5" name="Google Shape;15;p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6" name="Google Shape;16;p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7" name="Google Shape;17;p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8" name="Google Shape;18;p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9" name="Google Shape;19;p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risk.utah.gov/forms/documents/SolOpenMeetingBook.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le.utah.gov/xcode/Title52/Chapter4/C52-4_1800010118000101.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a:spLocks noGrp="1"/>
          </p:cNvSpPr>
          <p:nvPr>
            <p:ph type="ctrTitle"/>
          </p:nvPr>
        </p:nvSpPr>
        <p:spPr>
          <a:xfrm>
            <a:off x="2276525" y="1871125"/>
            <a:ext cx="7654800" cy="1515600"/>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262626"/>
              </a:buClr>
              <a:buSzPts val="5400"/>
              <a:buFont typeface="Garamond"/>
              <a:buNone/>
            </a:pPr>
            <a:r>
              <a:rPr lang="en-US" sz="5400" b="0" i="0" u="none" strike="noStrike" cap="none">
                <a:solidFill>
                  <a:srgbClr val="262626"/>
                </a:solidFill>
                <a:latin typeface="Garamond"/>
                <a:ea typeface="Garamond"/>
                <a:cs typeface="Garamond"/>
                <a:sym typeface="Garamond"/>
              </a:rPr>
              <a:t>Open and Public Meeting Training</a:t>
            </a:r>
            <a:endParaRPr/>
          </a:p>
        </p:txBody>
      </p:sp>
      <p:sp>
        <p:nvSpPr>
          <p:cNvPr id="156" name="Google Shape;156;p19"/>
          <p:cNvSpPr txBox="1">
            <a:spLocks noGrp="1"/>
          </p:cNvSpPr>
          <p:nvPr>
            <p:ph type="subTitle" idx="1"/>
          </p:nvPr>
        </p:nvSpPr>
        <p:spPr>
          <a:xfrm>
            <a:off x="2692398" y="3496773"/>
            <a:ext cx="6815669" cy="17231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415"/>
              <a:buFont typeface="Arial"/>
              <a:buNone/>
            </a:pPr>
            <a:endParaRPr sz="2100" b="0" i="0" u="none" strike="noStrike" cap="none" dirty="0">
              <a:solidFill>
                <a:schemeClr val="dk1"/>
              </a:solidFill>
              <a:latin typeface="Garamond"/>
              <a:ea typeface="Garamond"/>
              <a:cs typeface="Garamond"/>
              <a:sym typeface="Garamond"/>
            </a:endParaRPr>
          </a:p>
          <a:p>
            <a:pPr marL="0" marR="0" lvl="0" indent="0" algn="ctr" rtl="0">
              <a:spcBef>
                <a:spcPts val="1020"/>
              </a:spcBef>
              <a:spcAft>
                <a:spcPts val="0"/>
              </a:spcAft>
              <a:buClr>
                <a:schemeClr val="accent1"/>
              </a:buClr>
              <a:buSzPts val="2415"/>
              <a:buFont typeface="Arial"/>
              <a:buNone/>
            </a:pPr>
            <a:r>
              <a:rPr lang="en-US" sz="2100" b="0" i="0" u="none" strike="noStrike" cap="none" dirty="0">
                <a:solidFill>
                  <a:schemeClr val="dk1"/>
                </a:solidFill>
                <a:latin typeface="Garamond"/>
                <a:ea typeface="Garamond"/>
                <a:cs typeface="Garamond"/>
                <a:sym typeface="Garamond"/>
              </a:rPr>
              <a:t>Utah Association of Public Charter Schools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1295402" y="994132"/>
            <a:ext cx="9601200" cy="13038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262626"/>
              </a:buClr>
              <a:buSzPts val="4400"/>
              <a:buFont typeface="Garamond"/>
              <a:buNone/>
            </a:pPr>
            <a:r>
              <a:rPr lang="en-US" dirty="0"/>
              <a:t>Reasons to Close a </a:t>
            </a:r>
            <a:r>
              <a:rPr lang="en-US" sz="4400" b="0" i="0" u="none" strike="noStrike" cap="none" dirty="0">
                <a:solidFill>
                  <a:srgbClr val="262626"/>
                </a:solidFill>
                <a:latin typeface="Garamond"/>
                <a:ea typeface="Garamond"/>
                <a:cs typeface="Garamond"/>
                <a:sym typeface="Garamond"/>
              </a:rPr>
              <a:t>Public Meeting</a:t>
            </a:r>
            <a:endParaRPr sz="3300" dirty="0"/>
          </a:p>
        </p:txBody>
      </p:sp>
      <p:sp>
        <p:nvSpPr>
          <p:cNvPr id="208" name="Google Shape;208;p27"/>
          <p:cNvSpPr txBox="1">
            <a:spLocks noGrp="1"/>
          </p:cNvSpPr>
          <p:nvPr>
            <p:ph type="body" idx="1"/>
          </p:nvPr>
        </p:nvSpPr>
        <p:spPr>
          <a:xfrm>
            <a:off x="714450" y="2399675"/>
            <a:ext cx="10763100" cy="3751800"/>
          </a:xfrm>
          <a:prstGeom prst="rect">
            <a:avLst/>
          </a:prstGeom>
          <a:noFill/>
          <a:ln>
            <a:noFill/>
          </a:ln>
        </p:spPr>
        <p:txBody>
          <a:bodyPr spcFirstLastPara="1" wrap="square" lIns="91425" tIns="45700" rIns="91425" bIns="45700" anchor="t" anchorCtr="0">
            <a:noAutofit/>
          </a:bodyPr>
          <a:lstStyle/>
          <a:p>
            <a:pPr marL="742950" marR="0" lvl="0" indent="-285750" algn="l" rtl="0">
              <a:lnSpc>
                <a:spcPct val="80000"/>
              </a:lnSpc>
              <a:spcBef>
                <a:spcPts val="0"/>
              </a:spcBef>
              <a:spcAft>
                <a:spcPts val="0"/>
              </a:spcAft>
              <a:buClr>
                <a:schemeClr val="accent1"/>
              </a:buClr>
              <a:buSzPts val="2553"/>
              <a:buFont typeface="Arial"/>
              <a:buChar char="•"/>
            </a:pPr>
            <a:r>
              <a:rPr lang="en-US" sz="2220" dirty="0"/>
              <a:t>To discuss the </a:t>
            </a:r>
            <a:r>
              <a:rPr lang="en-US" sz="2220" b="0" i="0" u="none" strike="noStrike" cap="none" dirty="0">
                <a:solidFill>
                  <a:srgbClr val="262626"/>
                </a:solidFill>
                <a:latin typeface="Garamond"/>
                <a:ea typeface="Garamond"/>
                <a:cs typeface="Garamond"/>
                <a:sym typeface="Garamond"/>
              </a:rPr>
              <a:t>character, competence, or mental/physical health of an </a:t>
            </a:r>
            <a:r>
              <a:rPr lang="en-US" sz="2220" dirty="0"/>
              <a:t>individual.</a:t>
            </a:r>
            <a:r>
              <a:rPr lang="en-US" sz="2220" b="0" i="0" u="none" strike="noStrike" cap="none" dirty="0">
                <a:solidFill>
                  <a:srgbClr val="262626"/>
                </a:solidFill>
                <a:latin typeface="Garamond"/>
                <a:ea typeface="Garamond"/>
                <a:cs typeface="Garamond"/>
                <a:sym typeface="Garamond"/>
              </a:rPr>
              <a:t> </a:t>
            </a:r>
            <a:endParaRPr sz="2220" b="0" i="0" u="none" strike="noStrike" cap="none" dirty="0">
              <a:solidFill>
                <a:srgbClr val="262626"/>
              </a:solidFill>
              <a:latin typeface="Garamond"/>
              <a:ea typeface="Garamond"/>
              <a:cs typeface="Garamond"/>
              <a:sym typeface="Garamond"/>
            </a:endParaRPr>
          </a:p>
          <a:p>
            <a:pPr marL="742950" marR="0" lvl="0" indent="-285750" algn="l" rtl="0">
              <a:lnSpc>
                <a:spcPct val="80000"/>
              </a:lnSpc>
              <a:spcBef>
                <a:spcPts val="0"/>
              </a:spcBef>
              <a:spcAft>
                <a:spcPts val="0"/>
              </a:spcAft>
              <a:buClr>
                <a:schemeClr val="accent1"/>
              </a:buClr>
              <a:buSzPts val="2553"/>
              <a:buFont typeface="Arial"/>
              <a:buChar char="•"/>
            </a:pPr>
            <a:r>
              <a:rPr lang="en-US" sz="2220" b="0" i="0" u="none" strike="noStrike" cap="none" dirty="0">
                <a:solidFill>
                  <a:srgbClr val="262626"/>
                </a:solidFill>
                <a:latin typeface="Garamond"/>
                <a:ea typeface="Garamond"/>
                <a:cs typeface="Garamond"/>
                <a:sym typeface="Garamond"/>
              </a:rPr>
              <a:t>Strategy sessions to discuss pending or imminent litigation.</a:t>
            </a:r>
            <a:endParaRPr dirty="0"/>
          </a:p>
          <a:p>
            <a:pPr marL="742950" marR="0" lvl="0" indent="-285750" algn="l" rtl="0">
              <a:lnSpc>
                <a:spcPct val="80000"/>
              </a:lnSpc>
              <a:spcBef>
                <a:spcPts val="1044"/>
              </a:spcBef>
              <a:spcAft>
                <a:spcPts val="0"/>
              </a:spcAft>
              <a:buClr>
                <a:schemeClr val="accent1"/>
              </a:buClr>
              <a:buSzPts val="2553"/>
              <a:buFont typeface="Arial"/>
              <a:buChar char="•"/>
            </a:pPr>
            <a:r>
              <a:rPr lang="en-US" sz="2220" b="0" i="0" u="none" strike="noStrike" cap="none" dirty="0">
                <a:solidFill>
                  <a:srgbClr val="262626"/>
                </a:solidFill>
                <a:latin typeface="Garamond"/>
                <a:ea typeface="Garamond"/>
                <a:cs typeface="Garamond"/>
                <a:sym typeface="Garamond"/>
              </a:rPr>
              <a:t>Strategy sessions to discuss </a:t>
            </a:r>
            <a:r>
              <a:rPr lang="en-US" sz="2220" dirty="0"/>
              <a:t>the </a:t>
            </a:r>
            <a:r>
              <a:rPr lang="en-US" sz="2220" b="0" i="0" u="none" strike="noStrike" cap="none" dirty="0">
                <a:solidFill>
                  <a:srgbClr val="262626"/>
                </a:solidFill>
                <a:latin typeface="Garamond"/>
                <a:ea typeface="Garamond"/>
                <a:cs typeface="Garamond"/>
                <a:sym typeface="Garamond"/>
              </a:rPr>
              <a:t>purchase/lease/sale of real estate.</a:t>
            </a:r>
            <a:endParaRPr dirty="0"/>
          </a:p>
          <a:p>
            <a:pPr marL="742950" marR="0" lvl="0" indent="-285750" algn="l" rtl="0">
              <a:lnSpc>
                <a:spcPct val="80000"/>
              </a:lnSpc>
              <a:spcBef>
                <a:spcPts val="1044"/>
              </a:spcBef>
              <a:spcAft>
                <a:spcPts val="0"/>
              </a:spcAft>
              <a:buClr>
                <a:schemeClr val="accent1"/>
              </a:buClr>
              <a:buSzPts val="2553"/>
              <a:buFont typeface="Arial"/>
              <a:buChar char="•"/>
            </a:pPr>
            <a:r>
              <a:rPr lang="en-US" sz="2220" b="0" i="0" u="none" strike="noStrike" cap="none" dirty="0">
                <a:solidFill>
                  <a:srgbClr val="262626"/>
                </a:solidFill>
                <a:latin typeface="Garamond"/>
                <a:ea typeface="Garamond"/>
                <a:cs typeface="Garamond"/>
                <a:sym typeface="Garamond"/>
              </a:rPr>
              <a:t>Discussions of security personnel, devices or systems.</a:t>
            </a:r>
            <a:endParaRPr dirty="0"/>
          </a:p>
          <a:p>
            <a:pPr marL="742950" marR="0" lvl="0" indent="-285750" algn="l" rtl="0">
              <a:lnSpc>
                <a:spcPct val="80000"/>
              </a:lnSpc>
              <a:spcBef>
                <a:spcPts val="1044"/>
              </a:spcBef>
              <a:spcAft>
                <a:spcPts val="0"/>
              </a:spcAft>
              <a:buClr>
                <a:schemeClr val="accent1"/>
              </a:buClr>
              <a:buSzPts val="2553"/>
              <a:buFont typeface="Arial"/>
              <a:buChar char="•"/>
            </a:pPr>
            <a:r>
              <a:rPr lang="en-US" sz="2220" b="0" i="0" u="none" strike="noStrike" cap="none" dirty="0">
                <a:solidFill>
                  <a:srgbClr val="262626"/>
                </a:solidFill>
                <a:latin typeface="Garamond"/>
                <a:ea typeface="Garamond"/>
                <a:cs typeface="Garamond"/>
                <a:sym typeface="Garamond"/>
              </a:rPr>
              <a:t>Investigative proceedings of criminal misconduct.</a:t>
            </a:r>
            <a:endParaRPr sz="2220" b="0" i="0" u="none" strike="noStrike" cap="none" dirty="0">
              <a:solidFill>
                <a:srgbClr val="262626"/>
              </a:solidFill>
              <a:latin typeface="Garamond"/>
              <a:ea typeface="Garamond"/>
              <a:cs typeface="Garamond"/>
              <a:sym typeface="Garamond"/>
            </a:endParaRPr>
          </a:p>
          <a:p>
            <a:pPr marL="0" marR="0" lvl="0" indent="0" algn="r" rtl="0">
              <a:lnSpc>
                <a:spcPct val="80000"/>
              </a:lnSpc>
              <a:spcBef>
                <a:spcPts val="1044"/>
              </a:spcBef>
              <a:spcAft>
                <a:spcPts val="0"/>
              </a:spcAft>
              <a:buNone/>
            </a:pPr>
            <a:r>
              <a:rPr lang="en-US" sz="2220" b="1" dirty="0"/>
              <a:t>REASONS YOU MAY NOT CLOSE A MEETING-Violations: Class B Misdemeanor.</a:t>
            </a:r>
            <a:endParaRPr sz="2220" b="1" dirty="0"/>
          </a:p>
          <a:p>
            <a:pPr marL="742950" marR="0" lvl="0" indent="-272605" algn="l" rtl="0">
              <a:lnSpc>
                <a:spcPct val="80000"/>
              </a:lnSpc>
              <a:spcBef>
                <a:spcPts val="1044"/>
              </a:spcBef>
              <a:spcAft>
                <a:spcPts val="0"/>
              </a:spcAft>
              <a:buClr>
                <a:schemeClr val="accent1"/>
              </a:buClr>
              <a:buSzPts val="2553"/>
              <a:buFont typeface="Arial"/>
              <a:buChar char="•"/>
            </a:pPr>
            <a:r>
              <a:rPr lang="en-US" sz="2220" b="0" i="0" u="none" strike="noStrike" cap="none" dirty="0">
                <a:solidFill>
                  <a:srgbClr val="262626"/>
                </a:solidFill>
                <a:latin typeface="Garamond"/>
                <a:ea typeface="Garamond"/>
                <a:cs typeface="Garamond"/>
                <a:sym typeface="Garamond"/>
              </a:rPr>
              <a:t>NOT to interview a candidate for an ELECTED board position.</a:t>
            </a:r>
            <a:endParaRPr dirty="0"/>
          </a:p>
          <a:p>
            <a:pPr marL="742950" marR="0" lvl="0" indent="-272605" algn="l" rtl="0">
              <a:lnSpc>
                <a:spcPct val="80000"/>
              </a:lnSpc>
              <a:spcBef>
                <a:spcPts val="1044"/>
              </a:spcBef>
              <a:spcAft>
                <a:spcPts val="0"/>
              </a:spcAft>
              <a:buClr>
                <a:schemeClr val="accent1"/>
              </a:buClr>
              <a:buSzPts val="2553"/>
              <a:buFont typeface="Arial"/>
              <a:buChar char="•"/>
            </a:pPr>
            <a:r>
              <a:rPr lang="en-US" sz="2220" b="0" i="0" u="none" strike="noStrike" cap="none" dirty="0">
                <a:solidFill>
                  <a:srgbClr val="262626"/>
                </a:solidFill>
                <a:latin typeface="Garamond"/>
                <a:ea typeface="Garamond"/>
                <a:cs typeface="Garamond"/>
                <a:sym typeface="Garamond"/>
              </a:rPr>
              <a:t>NOT to review contracts.</a:t>
            </a:r>
            <a:endParaRPr dirty="0"/>
          </a:p>
          <a:p>
            <a:pPr marL="742950" marR="0" lvl="0" indent="-272605" algn="l" rtl="0">
              <a:lnSpc>
                <a:spcPct val="80000"/>
              </a:lnSpc>
              <a:spcBef>
                <a:spcPts val="1044"/>
              </a:spcBef>
              <a:spcAft>
                <a:spcPts val="0"/>
              </a:spcAft>
              <a:buClr>
                <a:schemeClr val="accent1"/>
              </a:buClr>
              <a:buSzPts val="2553"/>
              <a:buFont typeface="Arial"/>
              <a:buChar char="•"/>
            </a:pPr>
            <a:r>
              <a:rPr lang="en-US" sz="2220" b="0" i="0" u="none" strike="noStrike" cap="none" dirty="0">
                <a:solidFill>
                  <a:srgbClr val="262626"/>
                </a:solidFill>
                <a:latin typeface="Garamond"/>
                <a:ea typeface="Garamond"/>
                <a:cs typeface="Garamond"/>
                <a:sym typeface="Garamond"/>
              </a:rPr>
              <a:t>NOT to avoid difficult or unflattering discussions.</a:t>
            </a:r>
            <a:endParaRPr dirty="0"/>
          </a:p>
          <a:p>
            <a:pPr marL="285750" marR="0" lvl="0" indent="0" algn="l" rtl="0">
              <a:lnSpc>
                <a:spcPct val="80000"/>
              </a:lnSpc>
              <a:spcBef>
                <a:spcPts val="1044"/>
              </a:spcBef>
              <a:spcAft>
                <a:spcPts val="0"/>
              </a:spcAft>
              <a:buNone/>
            </a:pPr>
            <a:endParaRPr dirty="0"/>
          </a:p>
          <a:p>
            <a:pPr marL="285750" marR="0" lvl="0" indent="-123634" algn="ctr" rtl="0">
              <a:lnSpc>
                <a:spcPct val="80000"/>
              </a:lnSpc>
              <a:spcBef>
                <a:spcPts val="1044"/>
              </a:spcBef>
              <a:spcAft>
                <a:spcPts val="0"/>
              </a:spcAft>
              <a:buClr>
                <a:schemeClr val="accent1"/>
              </a:buClr>
              <a:buSzPts val="2553"/>
              <a:buFont typeface="Arial"/>
              <a:buNone/>
            </a:pPr>
            <a:endParaRPr sz="2220" b="0" i="0" u="none" strike="noStrike" cap="none" dirty="0">
              <a:solidFill>
                <a:srgbClr val="262626"/>
              </a:solidFill>
              <a:latin typeface="Garamond"/>
              <a:ea typeface="Garamond"/>
              <a:cs typeface="Garamond"/>
              <a:sym typeface="Garamond"/>
            </a:endParaRPr>
          </a:p>
          <a:p>
            <a:pPr marL="285750" marR="0" lvl="0" indent="-123634" algn="ctr" rtl="0">
              <a:lnSpc>
                <a:spcPct val="80000"/>
              </a:lnSpc>
              <a:spcBef>
                <a:spcPts val="1044"/>
              </a:spcBef>
              <a:spcAft>
                <a:spcPts val="0"/>
              </a:spcAft>
              <a:buClr>
                <a:schemeClr val="accent1"/>
              </a:buClr>
              <a:buSzPts val="2553"/>
              <a:buFont typeface="Arial"/>
              <a:buNone/>
            </a:pPr>
            <a:endParaRPr sz="2220" b="0" i="0" u="none" strike="noStrike" cap="none" dirty="0">
              <a:solidFill>
                <a:srgbClr val="262626"/>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262626"/>
              </a:buClr>
              <a:buSzPts val="4400"/>
              <a:buFont typeface="Garamond"/>
              <a:buNone/>
            </a:pPr>
            <a:r>
              <a:rPr lang="en-US" sz="4400" b="0" i="0" u="none" strike="noStrike" cap="none" dirty="0">
                <a:solidFill>
                  <a:srgbClr val="262626"/>
                </a:solidFill>
                <a:latin typeface="Garamond"/>
                <a:ea typeface="Garamond"/>
                <a:cs typeface="Garamond"/>
                <a:sym typeface="Garamond"/>
              </a:rPr>
              <a:t>How to </a:t>
            </a:r>
            <a:r>
              <a:rPr lang="en-US" dirty="0"/>
              <a:t>E</a:t>
            </a:r>
            <a:r>
              <a:rPr lang="en-US" sz="4400" b="0" i="0" u="none" strike="noStrike" cap="none" dirty="0">
                <a:solidFill>
                  <a:srgbClr val="262626"/>
                </a:solidFill>
                <a:latin typeface="Garamond"/>
                <a:ea typeface="Garamond"/>
                <a:cs typeface="Garamond"/>
                <a:sym typeface="Garamond"/>
              </a:rPr>
              <a:t>nter a Closed Meeting</a:t>
            </a:r>
            <a:endParaRPr dirty="0"/>
          </a:p>
        </p:txBody>
      </p:sp>
      <p:sp>
        <p:nvSpPr>
          <p:cNvPr id="214" name="Google Shape;214;p28"/>
          <p:cNvSpPr txBox="1">
            <a:spLocks noGrp="1"/>
          </p:cNvSpPr>
          <p:nvPr>
            <p:ph type="body" idx="1"/>
          </p:nvPr>
        </p:nvSpPr>
        <p:spPr>
          <a:xfrm>
            <a:off x="987750" y="2050400"/>
            <a:ext cx="10363800" cy="391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760"/>
              <a:buFont typeface="Arial"/>
              <a:buNone/>
            </a:pPr>
            <a:endParaRPr sz="2400" b="0" i="0" u="none" strike="noStrike" cap="none" dirty="0">
              <a:solidFill>
                <a:srgbClr val="262626"/>
              </a:solidFill>
              <a:latin typeface="Garamond"/>
              <a:ea typeface="Garamond"/>
              <a:cs typeface="Garamond"/>
              <a:sym typeface="Garamond"/>
            </a:endParaRPr>
          </a:p>
          <a:p>
            <a:pPr marL="285750" marR="0" lvl="0" indent="-285750" algn="l" rtl="0">
              <a:spcBef>
                <a:spcPts val="108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A motion must be made to close </a:t>
            </a:r>
            <a:r>
              <a:rPr lang="en-US" dirty="0"/>
              <a:t>the</a:t>
            </a:r>
            <a:r>
              <a:rPr lang="en-US" sz="2400" b="0" i="0" u="none" strike="noStrike" cap="none" dirty="0">
                <a:solidFill>
                  <a:srgbClr val="262626"/>
                </a:solidFill>
                <a:latin typeface="Garamond"/>
                <a:ea typeface="Garamond"/>
                <a:cs typeface="Garamond"/>
                <a:sym typeface="Garamond"/>
              </a:rPr>
              <a:t> meeting, seconded and voted upon</a:t>
            </a:r>
            <a:r>
              <a:rPr lang="en-US" dirty="0"/>
              <a:t>, with </a:t>
            </a:r>
            <a:r>
              <a:rPr lang="en-US" b="1" dirty="0"/>
              <a:t>⅔ approval.</a:t>
            </a:r>
            <a:endParaRPr b="1" dirty="0"/>
          </a:p>
          <a:p>
            <a:pPr marL="285750" marR="0" lvl="0" indent="-285750" algn="l" rtl="0">
              <a:spcBef>
                <a:spcPts val="108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The votes, by individual name must be recorded (Roll Call).</a:t>
            </a:r>
            <a:endParaRPr dirty="0"/>
          </a:p>
          <a:p>
            <a:pPr marL="285750" marR="0" lvl="0" indent="-285750" algn="l" rtl="0">
              <a:spcBef>
                <a:spcPts val="1080"/>
              </a:spcBef>
              <a:spcAft>
                <a:spcPts val="0"/>
              </a:spcAft>
              <a:buClr>
                <a:schemeClr val="accent1"/>
              </a:buClr>
              <a:buSzPts val="2760"/>
              <a:buFont typeface="Arial"/>
              <a:buChar char="•"/>
            </a:pPr>
            <a:r>
              <a:rPr lang="en-US" sz="2400" b="1" i="0" u="none" strike="noStrike" cap="none" dirty="0">
                <a:solidFill>
                  <a:srgbClr val="262626"/>
                </a:solidFill>
              </a:rPr>
              <a:t>You must state the reason for closing the meeting.</a:t>
            </a:r>
            <a:endParaRPr b="1" dirty="0"/>
          </a:p>
          <a:p>
            <a:pPr marL="285750" marR="0" lvl="0" indent="-285750" algn="l" rtl="0">
              <a:spcBef>
                <a:spcPts val="108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State for the record who is participating in the closed session. Typically, just the board, but you </a:t>
            </a:r>
            <a:r>
              <a:rPr lang="en-US" dirty="0"/>
              <a:t>may</a:t>
            </a:r>
            <a:r>
              <a:rPr lang="en-US" sz="2400" b="0" i="0" u="none" strike="noStrike" cap="none" dirty="0">
                <a:solidFill>
                  <a:srgbClr val="262626"/>
                </a:solidFill>
                <a:latin typeface="Garamond"/>
                <a:ea typeface="Garamond"/>
                <a:cs typeface="Garamond"/>
                <a:sym typeface="Garamond"/>
              </a:rPr>
              <a:t> invite </a:t>
            </a:r>
            <a:r>
              <a:rPr lang="en-US" dirty="0"/>
              <a:t>others</a:t>
            </a:r>
            <a:r>
              <a:rPr lang="en-US" sz="2400" b="0" i="0" u="none" strike="noStrike" cap="none" dirty="0">
                <a:solidFill>
                  <a:srgbClr val="262626"/>
                </a:solidFill>
                <a:latin typeface="Garamond"/>
                <a:ea typeface="Garamond"/>
                <a:cs typeface="Garamond"/>
                <a:sym typeface="Garamond"/>
              </a:rPr>
              <a:t> to join you who </a:t>
            </a:r>
            <a:r>
              <a:rPr lang="en-US" dirty="0"/>
              <a:t>could add to the conversation.</a:t>
            </a:r>
            <a:endParaRPr sz="2400" b="0" i="0" u="none" strike="noStrike" cap="none" dirty="0">
              <a:solidFill>
                <a:srgbClr val="262626"/>
              </a:solidFill>
              <a:latin typeface="Garamond"/>
              <a:ea typeface="Garamond"/>
              <a:cs typeface="Garamond"/>
              <a:sym typeface="Garamond"/>
            </a:endParaRPr>
          </a:p>
          <a:p>
            <a:pPr marL="285750" marR="0" lvl="0" indent="-285750" algn="l" rtl="0">
              <a:spcBef>
                <a:spcPts val="1080"/>
              </a:spcBef>
              <a:spcAft>
                <a:spcPts val="0"/>
              </a:spcAft>
              <a:buClr>
                <a:schemeClr val="accent1"/>
              </a:buClr>
              <a:buSzPts val="2760"/>
              <a:buFont typeface="Arial"/>
              <a:buChar char="•"/>
            </a:pPr>
            <a:r>
              <a:rPr lang="en-US" dirty="0"/>
              <a:t>You must also clearly state the location of the closed meeting.</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262626"/>
              </a:buClr>
              <a:buSzPts val="4400"/>
              <a:buFont typeface="Garamond"/>
              <a:buNone/>
            </a:pPr>
            <a:r>
              <a:rPr lang="en-US" sz="4400" b="0" i="0" u="none" strike="noStrike" cap="none">
                <a:solidFill>
                  <a:srgbClr val="262626"/>
                </a:solidFill>
                <a:latin typeface="Garamond"/>
                <a:ea typeface="Garamond"/>
                <a:cs typeface="Garamond"/>
                <a:sym typeface="Garamond"/>
              </a:rPr>
              <a:t>Closed Meetings</a:t>
            </a:r>
            <a:endParaRPr/>
          </a:p>
        </p:txBody>
      </p:sp>
      <p:sp>
        <p:nvSpPr>
          <p:cNvPr id="220" name="Google Shape;220;p2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Recordings and minutes of closed sessions are </a:t>
            </a:r>
            <a:r>
              <a:rPr lang="en-US" dirty="0"/>
              <a:t>confidential </a:t>
            </a:r>
            <a:r>
              <a:rPr lang="en-US" sz="2400" b="0" i="0" u="none" strike="noStrike" cap="none" dirty="0">
                <a:solidFill>
                  <a:srgbClr val="262626"/>
                </a:solidFill>
                <a:latin typeface="Garamond"/>
                <a:ea typeface="Garamond"/>
                <a:cs typeface="Garamond"/>
                <a:sym typeface="Garamond"/>
              </a:rPr>
              <a:t>and can only be requested by a court order. (Stop and restart the recorder as you enter closed session).</a:t>
            </a:r>
            <a:endParaRPr dirty="0"/>
          </a:p>
          <a:p>
            <a:pPr marL="285750" marR="0" lvl="0" indent="-285750" algn="l" rtl="0">
              <a:lnSpc>
                <a:spcPct val="90000"/>
              </a:lnSpc>
              <a:spcBef>
                <a:spcPts val="108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Any actions resulting from the closed session must be voted on in an open session. For example, “I move that we discharge (Name) for reasons discussed in closed session”.</a:t>
            </a:r>
            <a:endParaRPr dirty="0"/>
          </a:p>
          <a:p>
            <a:pPr marL="285750" marR="0" lvl="0" indent="-285750" algn="l" rtl="0">
              <a:lnSpc>
                <a:spcPct val="90000"/>
              </a:lnSpc>
              <a:spcBef>
                <a:spcPts val="108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Items </a:t>
            </a:r>
            <a:r>
              <a:rPr lang="en-US" dirty="0"/>
              <a:t>discussed in</a:t>
            </a:r>
            <a:r>
              <a:rPr lang="en-US" sz="2400" b="0" i="0" u="none" strike="noStrike" cap="none" dirty="0">
                <a:solidFill>
                  <a:srgbClr val="262626"/>
                </a:solidFill>
                <a:latin typeface="Garamond"/>
                <a:ea typeface="Garamond"/>
                <a:cs typeface="Garamond"/>
                <a:sym typeface="Garamond"/>
              </a:rPr>
              <a:t> closed sessions are to be kept confidential and </a:t>
            </a:r>
            <a:r>
              <a:rPr lang="en-US" dirty="0"/>
              <a:t>should not</a:t>
            </a:r>
            <a:r>
              <a:rPr lang="en-US" sz="2400" b="0" i="0" u="none" strike="noStrike" cap="none" dirty="0">
                <a:solidFill>
                  <a:srgbClr val="262626"/>
                </a:solidFill>
                <a:latin typeface="Garamond"/>
                <a:ea typeface="Garamond"/>
                <a:cs typeface="Garamond"/>
                <a:sym typeface="Garamond"/>
              </a:rPr>
              <a:t> be discussed outside of the meeting itself (OPMA violation).</a:t>
            </a:r>
            <a:endParaRPr sz="2400" b="0" i="0" u="none" strike="noStrike" cap="none" dirty="0">
              <a:solidFill>
                <a:srgbClr val="262626"/>
              </a:solidFill>
              <a:latin typeface="Garamond"/>
              <a:ea typeface="Garamond"/>
              <a:cs typeface="Garamond"/>
              <a:sym typeface="Garamond"/>
            </a:endParaRPr>
          </a:p>
          <a:p>
            <a:pPr marL="285750" marR="0" lvl="0" indent="-110490" algn="l" rtl="0">
              <a:lnSpc>
                <a:spcPct val="90000"/>
              </a:lnSpc>
              <a:spcBef>
                <a:spcPts val="1080"/>
              </a:spcBef>
              <a:spcAft>
                <a:spcPts val="0"/>
              </a:spcAft>
              <a:buClr>
                <a:schemeClr val="accent1"/>
              </a:buClr>
              <a:buSzPts val="2760"/>
              <a:buFont typeface="Arial"/>
              <a:buNone/>
            </a:pPr>
            <a:endParaRPr sz="2400" b="0" i="0" u="none" strike="noStrike" cap="none" dirty="0">
              <a:solidFill>
                <a:srgbClr val="262626"/>
              </a:solidFill>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262626"/>
              </a:buClr>
              <a:buSzPts val="4400"/>
              <a:buFont typeface="Garamond"/>
              <a:buNone/>
            </a:pPr>
            <a:r>
              <a:rPr lang="en-US" sz="4400" b="0" i="0" u="none" strike="noStrike" cap="none">
                <a:solidFill>
                  <a:srgbClr val="262626"/>
                </a:solidFill>
                <a:latin typeface="Garamond"/>
                <a:ea typeface="Garamond"/>
                <a:cs typeface="Garamond"/>
                <a:sym typeface="Garamond"/>
              </a:rPr>
              <a:t>What if you ma</a:t>
            </a:r>
            <a:r>
              <a:rPr lang="en-US"/>
              <a:t>ke</a:t>
            </a:r>
            <a:r>
              <a:rPr lang="en-US" sz="4400" b="0" i="0" u="none" strike="noStrike" cap="none">
                <a:solidFill>
                  <a:srgbClr val="262626"/>
                </a:solidFill>
                <a:latin typeface="Garamond"/>
                <a:ea typeface="Garamond"/>
                <a:cs typeface="Garamond"/>
                <a:sym typeface="Garamond"/>
              </a:rPr>
              <a:t> a mistake?</a:t>
            </a:r>
            <a:endParaRPr/>
          </a:p>
        </p:txBody>
      </p:sp>
      <p:sp>
        <p:nvSpPr>
          <p:cNvPr id="226" name="Google Shape;226;p3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If an error was made in posting, reschedule the meeting or try to have discussions only and not actions.</a:t>
            </a:r>
            <a:endParaRPr dirty="0"/>
          </a:p>
          <a:p>
            <a:pPr marL="285750" marR="0" lvl="0" indent="-285750" algn="l" rtl="0">
              <a:spcBef>
                <a:spcPts val="108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If an error was made in an agenda action item, revote at your next meeting with proper notice.</a:t>
            </a:r>
            <a:endParaRPr dirty="0"/>
          </a:p>
          <a:p>
            <a:pPr marL="285750" marR="0" lvl="0" indent="-285750" algn="l" rtl="0">
              <a:spcBef>
                <a:spcPts val="108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With most situations, do it over again correctly. If this is frequent, someone is going to raise questions.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262626"/>
              </a:buClr>
              <a:buSzPts val="4400"/>
              <a:buFont typeface="Garamond"/>
              <a:buNone/>
            </a:pPr>
            <a:r>
              <a:rPr lang="en-US"/>
              <a:t>Documenting the Meeting.</a:t>
            </a:r>
            <a:endParaRPr/>
          </a:p>
        </p:txBody>
      </p:sp>
      <p:sp>
        <p:nvSpPr>
          <p:cNvPr id="232" name="Google Shape;232;p31"/>
          <p:cNvSpPr txBox="1">
            <a:spLocks noGrp="1"/>
          </p:cNvSpPr>
          <p:nvPr>
            <p:ph type="body" idx="1"/>
          </p:nvPr>
        </p:nvSpPr>
        <p:spPr>
          <a:xfrm>
            <a:off x="725650" y="2361825"/>
            <a:ext cx="10884600" cy="3513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2553"/>
              <a:buFont typeface="Arial"/>
              <a:buNone/>
            </a:pPr>
            <a:r>
              <a:rPr lang="en-US" sz="2420" b="1" dirty="0"/>
              <a:t>Minutes are evidence that a meeting took place and a record of the proceedings</a:t>
            </a:r>
            <a:r>
              <a:rPr lang="en-US" sz="2120" b="1" dirty="0"/>
              <a:t>. </a:t>
            </a:r>
            <a:endParaRPr sz="2120" b="1" dirty="0"/>
          </a:p>
          <a:p>
            <a:pPr marL="0" marR="0" lvl="0" indent="0" algn="ctr" rtl="0">
              <a:lnSpc>
                <a:spcPct val="90000"/>
              </a:lnSpc>
              <a:spcBef>
                <a:spcPts val="0"/>
              </a:spcBef>
              <a:spcAft>
                <a:spcPts val="0"/>
              </a:spcAft>
              <a:buClr>
                <a:schemeClr val="accent1"/>
              </a:buClr>
              <a:buSzPts val="2553"/>
              <a:buFont typeface="Arial"/>
              <a:buNone/>
            </a:pPr>
            <a:endParaRPr sz="2020" b="1" dirty="0"/>
          </a:p>
          <a:p>
            <a:pPr marL="285750" marR="0" lvl="0" indent="-276034" algn="l" rtl="0">
              <a:lnSpc>
                <a:spcPct val="90000"/>
              </a:lnSpc>
              <a:spcBef>
                <a:spcPts val="1044"/>
              </a:spcBef>
              <a:spcAft>
                <a:spcPts val="0"/>
              </a:spcAft>
              <a:buClr>
                <a:schemeClr val="accent1"/>
              </a:buClr>
              <a:buSzPts val="2400"/>
              <a:buFont typeface="Arial"/>
              <a:buChar char="•"/>
            </a:pPr>
            <a:r>
              <a:rPr lang="en-US" dirty="0"/>
              <a:t>Names of individuals speaking and those who are in attendance.</a:t>
            </a:r>
            <a:endParaRPr dirty="0"/>
          </a:p>
          <a:p>
            <a:pPr marL="285750" marR="0" lvl="0" indent="-276034" algn="l" rtl="0">
              <a:lnSpc>
                <a:spcPct val="90000"/>
              </a:lnSpc>
              <a:spcBef>
                <a:spcPts val="1044"/>
              </a:spcBef>
              <a:spcAft>
                <a:spcPts val="0"/>
              </a:spcAft>
              <a:buClr>
                <a:schemeClr val="accent1"/>
              </a:buClr>
              <a:buSzPts val="2400"/>
              <a:buFont typeface="Arial"/>
              <a:buChar char="•"/>
            </a:pPr>
            <a:r>
              <a:rPr lang="en-US" b="0" i="0" u="none" strike="noStrike" cap="none" dirty="0">
                <a:solidFill>
                  <a:srgbClr val="262626"/>
                </a:solidFill>
                <a:latin typeface="Garamond"/>
                <a:ea typeface="Garamond"/>
                <a:cs typeface="Garamond"/>
                <a:sym typeface="Garamond"/>
              </a:rPr>
              <a:t>Include descriptions of matters discussed</a:t>
            </a:r>
            <a:r>
              <a:rPr lang="en-US" dirty="0"/>
              <a:t>, and </a:t>
            </a:r>
            <a:r>
              <a:rPr lang="en-US" b="1" dirty="0"/>
              <a:t>i</a:t>
            </a:r>
            <a:r>
              <a:rPr lang="en-US" b="1" i="0" u="none" strike="noStrike" cap="none" dirty="0">
                <a:solidFill>
                  <a:srgbClr val="262626"/>
                </a:solidFill>
              </a:rPr>
              <a:t>ndividual votes by name.</a:t>
            </a:r>
            <a:r>
              <a:rPr lang="en-US" b="0" i="0" u="none" strike="noStrike" cap="none" dirty="0">
                <a:solidFill>
                  <a:srgbClr val="262626"/>
                </a:solidFill>
                <a:latin typeface="Garamond"/>
                <a:ea typeface="Garamond"/>
                <a:cs typeface="Garamond"/>
                <a:sym typeface="Garamond"/>
              </a:rPr>
              <a:t> </a:t>
            </a:r>
            <a:endParaRPr dirty="0"/>
          </a:p>
          <a:p>
            <a:pPr marL="285750" marR="0" lvl="0" indent="-276034" algn="l" rtl="0">
              <a:lnSpc>
                <a:spcPct val="90000"/>
              </a:lnSpc>
              <a:spcBef>
                <a:spcPts val="1044"/>
              </a:spcBef>
              <a:spcAft>
                <a:spcPts val="0"/>
              </a:spcAft>
              <a:buClr>
                <a:schemeClr val="accent1"/>
              </a:buClr>
              <a:buSzPts val="2400"/>
              <a:buFont typeface="Arial"/>
              <a:buChar char="•"/>
            </a:pPr>
            <a:r>
              <a:rPr lang="en-US" b="0" i="0" u="none" strike="noStrike" cap="none" dirty="0">
                <a:solidFill>
                  <a:srgbClr val="262626"/>
                </a:solidFill>
                <a:latin typeface="Garamond"/>
                <a:ea typeface="Garamond"/>
                <a:cs typeface="Garamond"/>
                <a:sym typeface="Garamond"/>
              </a:rPr>
              <a:t>Any additional information presented or requested by a member of the board or any presentation given in electronic format.</a:t>
            </a:r>
            <a:endParaRPr dirty="0"/>
          </a:p>
          <a:p>
            <a:pPr marL="285750" lvl="0" indent="-262890" algn="l" rtl="0">
              <a:spcBef>
                <a:spcPts val="1080"/>
              </a:spcBef>
              <a:spcAft>
                <a:spcPts val="0"/>
              </a:spcAft>
              <a:buClr>
                <a:schemeClr val="accent1"/>
              </a:buClr>
              <a:buSzPts val="2400"/>
              <a:buFont typeface="Arial"/>
              <a:buChar char="•"/>
            </a:pPr>
            <a:r>
              <a:rPr lang="en-US" dirty="0"/>
              <a:t>Document any trainings received. </a:t>
            </a:r>
            <a:endParaRPr dirty="0"/>
          </a:p>
          <a:p>
            <a:pPr marL="285750" marR="0" lvl="0" indent="-123634" algn="l" rtl="0">
              <a:lnSpc>
                <a:spcPct val="90000"/>
              </a:lnSpc>
              <a:spcBef>
                <a:spcPts val="1044"/>
              </a:spcBef>
              <a:spcAft>
                <a:spcPts val="0"/>
              </a:spcAft>
              <a:buClr>
                <a:schemeClr val="accent1"/>
              </a:buClr>
              <a:buSzPts val="2553"/>
              <a:buFont typeface="Arial"/>
              <a:buNone/>
            </a:pPr>
            <a:endParaRPr sz="2220" b="0" i="0" u="none" strike="noStrike" cap="none" dirty="0">
              <a:solidFill>
                <a:srgbClr val="262626"/>
              </a:solidFill>
              <a:latin typeface="Garamond"/>
              <a:ea typeface="Garamond"/>
              <a:cs typeface="Garamond"/>
              <a:sym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262626"/>
              </a:buClr>
              <a:buSzPts val="4400"/>
              <a:buFont typeface="Garamond"/>
              <a:buNone/>
            </a:pPr>
            <a:r>
              <a:rPr lang="en-US"/>
              <a:t>Following the meeting.</a:t>
            </a:r>
            <a:endParaRPr/>
          </a:p>
        </p:txBody>
      </p:sp>
      <p:sp>
        <p:nvSpPr>
          <p:cNvPr id="238" name="Google Shape;238;p32"/>
          <p:cNvSpPr txBox="1">
            <a:spLocks noGrp="1"/>
          </p:cNvSpPr>
          <p:nvPr>
            <p:ph type="body" idx="1"/>
          </p:nvPr>
        </p:nvSpPr>
        <p:spPr>
          <a:xfrm>
            <a:off x="1295400" y="2504175"/>
            <a:ext cx="9601200" cy="3500100"/>
          </a:xfrm>
          <a:prstGeom prst="rect">
            <a:avLst/>
          </a:prstGeom>
          <a:noFill/>
          <a:ln>
            <a:noFill/>
          </a:ln>
        </p:spPr>
        <p:txBody>
          <a:bodyPr spcFirstLastPara="1" wrap="square" lIns="91425" tIns="45700" rIns="91425" bIns="45700" anchor="t" anchorCtr="0">
            <a:noAutofit/>
          </a:bodyPr>
          <a:lstStyle/>
          <a:p>
            <a:pPr marL="285750" marR="0" lvl="0" indent="-262890" algn="l" rtl="0">
              <a:spcBef>
                <a:spcPts val="0"/>
              </a:spcBef>
              <a:spcAft>
                <a:spcPts val="0"/>
              </a:spcAft>
              <a:buClr>
                <a:schemeClr val="accent1"/>
              </a:buClr>
              <a:buSzPts val="2400"/>
              <a:buFont typeface="Arial"/>
              <a:buChar char="•"/>
            </a:pPr>
            <a:r>
              <a:rPr lang="en-US" b="0" i="0" u="none" strike="noStrike" cap="none" dirty="0">
                <a:solidFill>
                  <a:srgbClr val="262626"/>
                </a:solidFill>
                <a:latin typeface="Garamond"/>
                <a:ea typeface="Garamond"/>
                <a:cs typeface="Garamond"/>
                <a:sym typeface="Garamond"/>
              </a:rPr>
              <a:t>Minutes must be approved within a reasonable time frame, and available to the public within 3 days after having been approved. </a:t>
            </a:r>
            <a:endParaRPr b="0" i="0" u="none" strike="noStrike" cap="none" dirty="0">
              <a:solidFill>
                <a:srgbClr val="262626"/>
              </a:solidFill>
              <a:latin typeface="Garamond"/>
              <a:ea typeface="Garamond"/>
              <a:cs typeface="Garamond"/>
              <a:sym typeface="Garamond"/>
            </a:endParaRPr>
          </a:p>
          <a:p>
            <a:pPr marL="285750" marR="0" lvl="0" indent="0" algn="l" rtl="0">
              <a:spcBef>
                <a:spcPts val="0"/>
              </a:spcBef>
              <a:spcAft>
                <a:spcPts val="0"/>
              </a:spcAft>
              <a:buNone/>
            </a:pPr>
            <a:endParaRPr sz="1200" dirty="0"/>
          </a:p>
          <a:p>
            <a:pPr marL="285750" lvl="0" indent="-262890" algn="l" rtl="0">
              <a:lnSpc>
                <a:spcPct val="90000"/>
              </a:lnSpc>
              <a:spcBef>
                <a:spcPts val="1044"/>
              </a:spcBef>
              <a:spcAft>
                <a:spcPts val="0"/>
              </a:spcAft>
              <a:buClr>
                <a:schemeClr val="accent1"/>
              </a:buClr>
              <a:buSzPts val="2400"/>
              <a:buFont typeface="Arial"/>
              <a:buChar char="•"/>
            </a:pPr>
            <a:r>
              <a:rPr lang="en-US" dirty="0"/>
              <a:t>Post minutes to the PMN and provide a link on the school’s website. </a:t>
            </a:r>
            <a:endParaRPr dirty="0"/>
          </a:p>
          <a:p>
            <a:pPr marL="285750" lvl="0" indent="0" algn="l" rtl="0">
              <a:lnSpc>
                <a:spcPct val="90000"/>
              </a:lnSpc>
              <a:spcBef>
                <a:spcPts val="1044"/>
              </a:spcBef>
              <a:spcAft>
                <a:spcPts val="0"/>
              </a:spcAft>
              <a:buNone/>
            </a:pPr>
            <a:endParaRPr sz="1200" dirty="0"/>
          </a:p>
          <a:p>
            <a:pPr marL="285750" lvl="0" indent="-262890" algn="l" rtl="0">
              <a:lnSpc>
                <a:spcPct val="90000"/>
              </a:lnSpc>
              <a:spcBef>
                <a:spcPts val="1044"/>
              </a:spcBef>
              <a:spcAft>
                <a:spcPts val="0"/>
              </a:spcAft>
              <a:buClr>
                <a:schemeClr val="accent1"/>
              </a:buClr>
              <a:buSzPts val="2400"/>
              <a:buFont typeface="Arial"/>
              <a:buChar char="•"/>
            </a:pPr>
            <a:r>
              <a:rPr lang="en-US" b="0" i="0" u="none" strike="noStrike" cap="none" dirty="0">
                <a:solidFill>
                  <a:srgbClr val="262626"/>
                </a:solidFill>
                <a:latin typeface="Garamond"/>
                <a:ea typeface="Garamond"/>
                <a:cs typeface="Garamond"/>
                <a:sym typeface="Garamond"/>
              </a:rPr>
              <a:t>Audio recordings must be made available to the public within 3 business days.  Post to PMN website.</a:t>
            </a:r>
            <a:endParaRPr b="0" i="0" u="none" strike="noStrike" cap="none" dirty="0">
              <a:solidFill>
                <a:srgbClr val="262626"/>
              </a:solidFill>
              <a:latin typeface="Garamond"/>
              <a:ea typeface="Garamond"/>
              <a:cs typeface="Garamond"/>
              <a:sym typeface="Garamond"/>
            </a:endParaRPr>
          </a:p>
          <a:p>
            <a:pPr marL="285750" lvl="0" indent="0" algn="l" rtl="0">
              <a:lnSpc>
                <a:spcPct val="90000"/>
              </a:lnSpc>
              <a:spcBef>
                <a:spcPts val="1044"/>
              </a:spcBef>
              <a:spcAft>
                <a:spcPts val="0"/>
              </a:spcAft>
              <a:buNone/>
            </a:pPr>
            <a:endParaRPr sz="1200" dirty="0"/>
          </a:p>
          <a:p>
            <a:pPr marL="285750" marR="0" lvl="0" indent="-262890" algn="l" rtl="0">
              <a:spcBef>
                <a:spcPts val="1080"/>
              </a:spcBef>
              <a:spcAft>
                <a:spcPts val="0"/>
              </a:spcAft>
              <a:buClr>
                <a:schemeClr val="accent1"/>
              </a:buClr>
              <a:buSzPts val="2400"/>
              <a:buFont typeface="Arial"/>
              <a:buChar char="•"/>
            </a:pPr>
            <a:r>
              <a:rPr lang="en-US" b="1" i="0" u="sng" strike="noStrike" cap="none" dirty="0">
                <a:solidFill>
                  <a:srgbClr val="262626"/>
                </a:solidFill>
                <a:latin typeface="Garamond"/>
                <a:ea typeface="Garamond"/>
                <a:cs typeface="Garamond"/>
                <a:sym typeface="Garamond"/>
              </a:rPr>
              <a:t>Have a document storage plan.</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3"/>
          <p:cNvSpPr txBox="1"/>
          <p:nvPr/>
        </p:nvSpPr>
        <p:spPr>
          <a:xfrm>
            <a:off x="928775" y="855050"/>
            <a:ext cx="10305000" cy="557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a:t>Annual Certifications in UCAP</a:t>
            </a:r>
            <a:endParaRPr sz="3200" b="1"/>
          </a:p>
          <a:p>
            <a:pPr marL="0" lvl="0" indent="0" algn="l" rtl="0">
              <a:spcBef>
                <a:spcPts val="0"/>
              </a:spcBef>
              <a:spcAft>
                <a:spcPts val="0"/>
              </a:spcAft>
              <a:buNone/>
            </a:pPr>
            <a:endParaRPr b="1"/>
          </a:p>
          <a:p>
            <a:pPr marL="0" lvl="0" indent="0" algn="l" rtl="0">
              <a:spcBef>
                <a:spcPts val="0"/>
              </a:spcBef>
              <a:spcAft>
                <a:spcPts val="0"/>
              </a:spcAft>
              <a:buNone/>
            </a:pPr>
            <a:r>
              <a:rPr lang="en-US" sz="2600" b="1"/>
              <a:t>Certification Description</a:t>
            </a:r>
            <a:endParaRPr sz="2600" b="1"/>
          </a:p>
          <a:p>
            <a:pPr marL="0" lvl="0" indent="0" algn="l" rtl="0">
              <a:spcBef>
                <a:spcPts val="0"/>
              </a:spcBef>
              <a:spcAft>
                <a:spcPts val="0"/>
              </a:spcAft>
              <a:buNone/>
            </a:pPr>
            <a:endParaRPr/>
          </a:p>
          <a:p>
            <a:pPr marL="0" lvl="0" indent="0" algn="l" rtl="0">
              <a:spcBef>
                <a:spcPts val="0"/>
              </a:spcBef>
              <a:spcAft>
                <a:spcPts val="0"/>
              </a:spcAft>
              <a:buNone/>
            </a:pPr>
            <a:r>
              <a:rPr lang="en-US" sz="2400"/>
              <a:t>8.    All meetings are properly noticed according to §52-4-202</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a:t>9.    Recordings available for all meetings within 3 days of holding the </a:t>
            </a:r>
            <a:endParaRPr sz="2400"/>
          </a:p>
          <a:p>
            <a:pPr marL="0" lvl="0" indent="0" algn="l" rtl="0">
              <a:spcBef>
                <a:spcPts val="0"/>
              </a:spcBef>
              <a:spcAft>
                <a:spcPts val="0"/>
              </a:spcAft>
              <a:buNone/>
            </a:pPr>
            <a:r>
              <a:rPr lang="en-US" sz="2400"/>
              <a:t>           meeting according to §52-4-203</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a:t>10.  Minutes are available for all meetings and are posted within 30 days of</a:t>
            </a:r>
            <a:endParaRPr sz="2400"/>
          </a:p>
          <a:p>
            <a:pPr marL="0" lvl="0" indent="0" algn="l" rtl="0">
              <a:spcBef>
                <a:spcPts val="0"/>
              </a:spcBef>
              <a:spcAft>
                <a:spcPts val="0"/>
              </a:spcAft>
              <a:buNone/>
            </a:pPr>
            <a:r>
              <a:rPr lang="en-US" sz="2400"/>
              <a:t>          the meeting according to §52-4-203</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a:t>11.  If meetings are closed, they are done according to §52-4-204 through</a:t>
            </a:r>
            <a:endParaRPr sz="2400"/>
          </a:p>
          <a:p>
            <a:pPr marL="0" lvl="0" indent="0" algn="l" rtl="0">
              <a:spcBef>
                <a:spcPts val="0"/>
              </a:spcBef>
              <a:spcAft>
                <a:spcPts val="0"/>
              </a:spcAft>
              <a:buNone/>
            </a:pPr>
            <a:r>
              <a:rPr lang="en-US" sz="2400"/>
              <a:t>          §52-4-206</a:t>
            </a:r>
            <a:endParaRPr sz="2400"/>
          </a:p>
          <a:p>
            <a:pPr marL="0" lvl="0" indent="0" algn="l" rtl="0">
              <a:spcBef>
                <a:spcPts val="0"/>
              </a:spcBef>
              <a:spcAft>
                <a:spcPts val="0"/>
              </a:spcAft>
              <a:buNone/>
            </a:pP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A6CF-2205-515B-64EB-A545A0D363E8}"/>
              </a:ext>
            </a:extLst>
          </p:cNvPr>
          <p:cNvSpPr>
            <a:spLocks noGrp="1"/>
          </p:cNvSpPr>
          <p:nvPr>
            <p:ph type="title"/>
          </p:nvPr>
        </p:nvSpPr>
        <p:spPr/>
        <p:txBody>
          <a:bodyPr/>
          <a:lstStyle/>
          <a:p>
            <a:r>
              <a:rPr lang="en-US" dirty="0"/>
              <a:t>Auditor Alert 2023</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9E806618-CF3F-93C6-0F04-B7FC9166DF6B}"/>
              </a:ext>
            </a:extLst>
          </p:cNvPr>
          <p:cNvPicPr>
            <a:picLocks noChangeAspect="1"/>
          </p:cNvPicPr>
          <p:nvPr/>
        </p:nvPicPr>
        <p:blipFill>
          <a:blip r:embed="rId2"/>
          <a:stretch>
            <a:fillRect/>
          </a:stretch>
        </p:blipFill>
        <p:spPr>
          <a:xfrm>
            <a:off x="7501759" y="2065868"/>
            <a:ext cx="3810000" cy="3810000"/>
          </a:xfrm>
          <a:prstGeom prst="rect">
            <a:avLst/>
          </a:prstGeom>
        </p:spPr>
      </p:pic>
      <p:sp>
        <p:nvSpPr>
          <p:cNvPr id="8" name="Text Placeholder 7">
            <a:extLst>
              <a:ext uri="{FF2B5EF4-FFF2-40B4-BE49-F238E27FC236}">
                <a16:creationId xmlns:a16="http://schemas.microsoft.com/office/drawing/2014/main" id="{404BC5A7-0296-46E3-5EFB-8079C4883769}"/>
              </a:ext>
            </a:extLst>
          </p:cNvPr>
          <p:cNvSpPr>
            <a:spLocks noGrp="1"/>
          </p:cNvSpPr>
          <p:nvPr>
            <p:ph type="body" idx="1"/>
          </p:nvPr>
        </p:nvSpPr>
        <p:spPr>
          <a:xfrm>
            <a:off x="1295401" y="2556932"/>
            <a:ext cx="5956737" cy="3318936"/>
          </a:xfrm>
        </p:spPr>
        <p:txBody>
          <a:bodyPr/>
          <a:lstStyle/>
          <a:p>
            <a:r>
              <a:rPr lang="en-US" dirty="0"/>
              <a:t>Many public entities are currently not in full compliance with Utah’s OPMA.</a:t>
            </a:r>
          </a:p>
          <a:p>
            <a:r>
              <a:rPr lang="en-US" dirty="0"/>
              <a:t>See handout for details and comment period.</a:t>
            </a:r>
          </a:p>
        </p:txBody>
      </p:sp>
    </p:spTree>
    <p:extLst>
      <p:ext uri="{BB962C8B-B14F-4D97-AF65-F5344CB8AC3E}">
        <p14:creationId xmlns:p14="http://schemas.microsoft.com/office/powerpoint/2010/main" val="159579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262626"/>
              </a:buClr>
              <a:buSzPts val="4400"/>
              <a:buFont typeface="Garamond"/>
              <a:buNone/>
            </a:pPr>
            <a:r>
              <a:rPr lang="en-US" sz="4400" b="0" i="0" u="none" strike="noStrike" cap="none">
                <a:solidFill>
                  <a:srgbClr val="262626"/>
                </a:solidFill>
                <a:latin typeface="Garamond"/>
                <a:ea typeface="Garamond"/>
                <a:cs typeface="Garamond"/>
                <a:sym typeface="Garamond"/>
              </a:rPr>
              <a:t>Resources</a:t>
            </a:r>
            <a:endParaRPr/>
          </a:p>
        </p:txBody>
      </p:sp>
      <p:sp>
        <p:nvSpPr>
          <p:cNvPr id="250" name="Google Shape;250;p34"/>
          <p:cNvSpPr txBox="1">
            <a:spLocks noGrp="1"/>
          </p:cNvSpPr>
          <p:nvPr>
            <p:ph type="body" idx="1"/>
          </p:nvPr>
        </p:nvSpPr>
        <p:spPr>
          <a:xfrm>
            <a:off x="1295401" y="2285999"/>
            <a:ext cx="9601196" cy="3875861"/>
          </a:xfrm>
          <a:prstGeom prst="rect">
            <a:avLst/>
          </a:prstGeom>
          <a:noFill/>
          <a:ln>
            <a:noFill/>
          </a:ln>
        </p:spPr>
        <p:txBody>
          <a:bodyPr spcFirstLastPara="1" wrap="square" lIns="91425" tIns="45700" rIns="91425" bIns="45700" anchor="t" anchorCtr="0">
            <a:noAutofit/>
          </a:bodyPr>
          <a:lstStyle/>
          <a:p>
            <a:pPr marL="285750" marR="0" lvl="0" indent="-163068" algn="l" rtl="0">
              <a:lnSpc>
                <a:spcPct val="80000"/>
              </a:lnSpc>
              <a:spcBef>
                <a:spcPts val="0"/>
              </a:spcBef>
              <a:spcAft>
                <a:spcPts val="0"/>
              </a:spcAft>
              <a:buClr>
                <a:schemeClr val="accent1"/>
              </a:buClr>
              <a:buSzPts val="1932"/>
              <a:buFont typeface="Arial"/>
              <a:buNone/>
            </a:pPr>
            <a:endParaRPr sz="1679" b="0" i="0" u="none" strike="noStrike" cap="none">
              <a:solidFill>
                <a:srgbClr val="262626"/>
              </a:solidFill>
              <a:latin typeface="Garamond"/>
              <a:ea typeface="Garamond"/>
              <a:cs typeface="Garamond"/>
              <a:sym typeface="Garamond"/>
            </a:endParaRPr>
          </a:p>
          <a:p>
            <a:pPr marL="285750" marR="0" lvl="0" indent="-277441" algn="ctr" rtl="0">
              <a:lnSpc>
                <a:spcPct val="80000"/>
              </a:lnSpc>
              <a:spcBef>
                <a:spcPts val="936"/>
              </a:spcBef>
              <a:spcAft>
                <a:spcPts val="0"/>
              </a:spcAft>
              <a:buClr>
                <a:schemeClr val="accent1"/>
              </a:buClr>
              <a:buSzPts val="1800"/>
              <a:buFont typeface="Arial"/>
              <a:buChar char="•"/>
            </a:pPr>
            <a:r>
              <a:rPr lang="en-US" sz="1800" b="0" i="0" u="none" strike="noStrike" cap="none">
                <a:solidFill>
                  <a:srgbClr val="262626"/>
                </a:solidFill>
                <a:latin typeface="Garamond"/>
                <a:ea typeface="Garamond"/>
                <a:cs typeface="Garamond"/>
                <a:sym typeface="Garamond"/>
              </a:rPr>
              <a:t>UAPCS Resource library</a:t>
            </a:r>
            <a:endParaRPr sz="1800"/>
          </a:p>
          <a:p>
            <a:pPr marL="285750" marR="0" lvl="0" indent="-277441" algn="ctr" rtl="0">
              <a:lnSpc>
                <a:spcPct val="80000"/>
              </a:lnSpc>
              <a:spcBef>
                <a:spcPts val="936"/>
              </a:spcBef>
              <a:spcAft>
                <a:spcPts val="0"/>
              </a:spcAft>
              <a:buClr>
                <a:schemeClr val="accent1"/>
              </a:buClr>
              <a:buSzPts val="1800"/>
              <a:buFont typeface="Arial"/>
              <a:buChar char="•"/>
            </a:pPr>
            <a:r>
              <a:rPr lang="en-US" sz="1800" b="0" i="0" u="none" strike="noStrike" cap="none">
                <a:solidFill>
                  <a:srgbClr val="262626"/>
                </a:solidFill>
                <a:latin typeface="Garamond"/>
                <a:ea typeface="Garamond"/>
                <a:cs typeface="Garamond"/>
                <a:sym typeface="Garamond"/>
              </a:rPr>
              <a:t>USOE School resources</a:t>
            </a:r>
            <a:endParaRPr sz="1800"/>
          </a:p>
          <a:p>
            <a:pPr marL="285750" marR="0" lvl="0" indent="-277441" algn="ctr" rtl="0">
              <a:lnSpc>
                <a:spcPct val="80000"/>
              </a:lnSpc>
              <a:spcBef>
                <a:spcPts val="936"/>
              </a:spcBef>
              <a:spcAft>
                <a:spcPts val="0"/>
              </a:spcAft>
              <a:buClr>
                <a:schemeClr val="accent1"/>
              </a:buClr>
              <a:buSzPts val="1800"/>
              <a:buFont typeface="Arial"/>
              <a:buChar char="•"/>
            </a:pPr>
            <a:r>
              <a:rPr lang="en-US" sz="1800" b="0" i="0" u="none" strike="noStrike" cap="none">
                <a:solidFill>
                  <a:srgbClr val="262626"/>
                </a:solidFill>
                <a:latin typeface="Garamond"/>
                <a:ea typeface="Garamond"/>
                <a:cs typeface="Garamond"/>
                <a:sym typeface="Garamond"/>
              </a:rPr>
              <a:t>The Open Book </a:t>
            </a:r>
            <a:br>
              <a:rPr lang="en-US" sz="1800" b="0" i="0" u="none" strike="noStrike" cap="none">
                <a:solidFill>
                  <a:srgbClr val="262626"/>
                </a:solidFill>
                <a:latin typeface="Garamond"/>
                <a:ea typeface="Garamond"/>
                <a:cs typeface="Garamond"/>
                <a:sym typeface="Garamond"/>
              </a:rPr>
            </a:br>
            <a:r>
              <a:rPr lang="en-US" sz="1800" b="0" i="0" u="sng" strike="noStrike" cap="none">
                <a:solidFill>
                  <a:schemeClr val="hlink"/>
                </a:solidFill>
                <a:latin typeface="Garamond"/>
                <a:ea typeface="Garamond"/>
                <a:cs typeface="Garamond"/>
                <a:sym typeface="Garamond"/>
                <a:hlinkClick r:id="rId3"/>
              </a:rPr>
              <a:t>http://risk.utah.gov/forms/documents/SolOpenMeetingBook.pdf</a:t>
            </a:r>
            <a:endParaRPr sz="1800" b="0" i="0" u="none" strike="noStrike" cap="none">
              <a:solidFill>
                <a:srgbClr val="262626"/>
              </a:solidFill>
              <a:latin typeface="Garamond"/>
              <a:ea typeface="Garamond"/>
              <a:cs typeface="Garamond"/>
              <a:sym typeface="Garamond"/>
            </a:endParaRPr>
          </a:p>
          <a:p>
            <a:pPr marL="742950" marR="0" lvl="1" indent="-183515" algn="ctr" rtl="0">
              <a:lnSpc>
                <a:spcPct val="80000"/>
              </a:lnSpc>
              <a:spcBef>
                <a:spcPts val="880"/>
              </a:spcBef>
              <a:spcAft>
                <a:spcPts val="0"/>
              </a:spcAft>
              <a:buClr>
                <a:schemeClr val="accent1"/>
              </a:buClr>
              <a:buSzPts val="1610"/>
              <a:buFont typeface="Arial"/>
              <a:buNone/>
            </a:pPr>
            <a:endParaRPr sz="600" b="0" i="0" u="none" strike="noStrike" cap="none">
              <a:solidFill>
                <a:srgbClr val="262626"/>
              </a:solidFill>
              <a:latin typeface="Garamond"/>
              <a:ea typeface="Garamond"/>
              <a:cs typeface="Garamond"/>
              <a:sym typeface="Garamond"/>
            </a:endParaRPr>
          </a:p>
          <a:p>
            <a:pPr marL="742950" marR="0" lvl="1" indent="-297815" algn="ctr" rtl="0">
              <a:lnSpc>
                <a:spcPct val="80000"/>
              </a:lnSpc>
              <a:spcBef>
                <a:spcPts val="880"/>
              </a:spcBef>
              <a:spcAft>
                <a:spcPts val="0"/>
              </a:spcAft>
              <a:buClr>
                <a:schemeClr val="accent1"/>
              </a:buClr>
              <a:buSzPts val="1800"/>
              <a:buFont typeface="Arial"/>
              <a:buChar char="•"/>
            </a:pPr>
            <a:r>
              <a:rPr lang="en-US" sz="1800" b="0" i="0" u="none" strike="noStrike" cap="none">
                <a:solidFill>
                  <a:srgbClr val="262626"/>
                </a:solidFill>
                <a:latin typeface="Garamond"/>
                <a:ea typeface="Garamond"/>
                <a:cs typeface="Garamond"/>
                <a:sym typeface="Garamond"/>
              </a:rPr>
              <a:t>The Open and Public Meetings Act</a:t>
            </a:r>
            <a:br>
              <a:rPr lang="en-US" sz="1800" b="0" i="0" u="none" strike="noStrike" cap="none">
                <a:solidFill>
                  <a:srgbClr val="262626"/>
                </a:solidFill>
                <a:latin typeface="Garamond"/>
                <a:ea typeface="Garamond"/>
                <a:cs typeface="Garamond"/>
                <a:sym typeface="Garamond"/>
              </a:rPr>
            </a:br>
            <a:r>
              <a:rPr lang="en-US" sz="1800" b="0" i="0" u="sng" strike="noStrike" cap="none">
                <a:solidFill>
                  <a:schemeClr val="hlink"/>
                </a:solidFill>
                <a:latin typeface="Garamond"/>
                <a:ea typeface="Garamond"/>
                <a:cs typeface="Garamond"/>
                <a:sym typeface="Garamond"/>
                <a:hlinkClick r:id="rId4"/>
              </a:rPr>
              <a:t>http://le.utah.gov/xcode/Title52/Chapter4/C52-4_1800010118000101.pdf</a:t>
            </a:r>
            <a:endParaRPr sz="1800" b="0" i="0" u="none" strike="noStrike" cap="none">
              <a:solidFill>
                <a:srgbClr val="262626"/>
              </a:solidFill>
              <a:latin typeface="Garamond"/>
              <a:ea typeface="Garamond"/>
              <a:cs typeface="Garamond"/>
              <a:sym typeface="Garamond"/>
            </a:endParaRPr>
          </a:p>
          <a:p>
            <a:pPr marL="742950" marR="0" lvl="1" indent="-183515" algn="ctr" rtl="0">
              <a:lnSpc>
                <a:spcPct val="80000"/>
              </a:lnSpc>
              <a:spcBef>
                <a:spcPts val="880"/>
              </a:spcBef>
              <a:spcAft>
                <a:spcPts val="0"/>
              </a:spcAft>
              <a:buClr>
                <a:schemeClr val="accent1"/>
              </a:buClr>
              <a:buSzPts val="1610"/>
              <a:buFont typeface="Arial"/>
              <a:buNone/>
            </a:pPr>
            <a:endParaRPr sz="1400" b="0" i="0" u="none" strike="noStrike" cap="none">
              <a:solidFill>
                <a:srgbClr val="262626"/>
              </a:solidFill>
              <a:latin typeface="Garamond"/>
              <a:ea typeface="Garamond"/>
              <a:cs typeface="Garamond"/>
              <a:sym typeface="Garamond"/>
            </a:endParaRPr>
          </a:p>
          <a:p>
            <a:pPr marL="285750" marR="0" lvl="0" indent="-277441" algn="ctr" rtl="0">
              <a:lnSpc>
                <a:spcPct val="80000"/>
              </a:lnSpc>
              <a:spcBef>
                <a:spcPts val="936"/>
              </a:spcBef>
              <a:spcAft>
                <a:spcPts val="0"/>
              </a:spcAft>
              <a:buClr>
                <a:schemeClr val="accent1"/>
              </a:buClr>
              <a:buSzPts val="1800"/>
              <a:buFont typeface="Arial"/>
              <a:buChar char="•"/>
            </a:pPr>
            <a:r>
              <a:rPr lang="en-US" sz="1800" b="0" i="0" u="none" strike="noStrike" cap="none">
                <a:solidFill>
                  <a:srgbClr val="262626"/>
                </a:solidFill>
                <a:latin typeface="Garamond"/>
                <a:ea typeface="Garamond"/>
                <a:cs typeface="Garamond"/>
                <a:sym typeface="Garamond"/>
              </a:rPr>
              <a:t>UAPCS Mentoring and Training Program</a:t>
            </a:r>
            <a:endParaRPr sz="1800"/>
          </a:p>
          <a:p>
            <a:pPr marL="285750" marR="0" lvl="0" indent="-163068" algn="ctr" rtl="0">
              <a:lnSpc>
                <a:spcPct val="80000"/>
              </a:lnSpc>
              <a:spcBef>
                <a:spcPts val="936"/>
              </a:spcBef>
              <a:spcAft>
                <a:spcPts val="0"/>
              </a:spcAft>
              <a:buClr>
                <a:schemeClr val="accent1"/>
              </a:buClr>
              <a:buSzPts val="1932"/>
              <a:buFont typeface="Arial"/>
              <a:buNone/>
            </a:pPr>
            <a:r>
              <a:rPr lang="en-US" sz="1800"/>
              <a:t>Shannon Greer</a:t>
            </a:r>
            <a:endParaRPr sz="1800"/>
          </a:p>
          <a:p>
            <a:pPr marL="285750" marR="0" lvl="0" indent="-163068" algn="ctr" rtl="0">
              <a:lnSpc>
                <a:spcPct val="80000"/>
              </a:lnSpc>
              <a:spcBef>
                <a:spcPts val="936"/>
              </a:spcBef>
              <a:spcAft>
                <a:spcPts val="0"/>
              </a:spcAft>
              <a:buClr>
                <a:schemeClr val="accent1"/>
              </a:buClr>
              <a:buSzPts val="1932"/>
              <a:buFont typeface="Arial"/>
              <a:buNone/>
            </a:pPr>
            <a:r>
              <a:rPr lang="en-US" sz="1800"/>
              <a:t>shannon@utahcharters.org</a:t>
            </a:r>
            <a:endParaRPr sz="1800"/>
          </a:p>
          <a:p>
            <a:pPr marL="285750" marR="0" lvl="0" indent="-163068" algn="l" rtl="0">
              <a:lnSpc>
                <a:spcPct val="80000"/>
              </a:lnSpc>
              <a:spcBef>
                <a:spcPts val="936"/>
              </a:spcBef>
              <a:spcAft>
                <a:spcPts val="0"/>
              </a:spcAft>
              <a:buClr>
                <a:schemeClr val="accent1"/>
              </a:buClr>
              <a:buSzPts val="1932"/>
              <a:buFont typeface="Arial"/>
              <a:buNone/>
            </a:pPr>
            <a:endParaRPr sz="1800" b="0" i="0" u="none" strike="noStrike" cap="none">
              <a:solidFill>
                <a:srgbClr val="262626"/>
              </a:solidFill>
              <a:latin typeface="Garamond"/>
              <a:ea typeface="Garamond"/>
              <a:cs typeface="Garamond"/>
              <a:sym typeface="Garamon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35"/>
          <p:cNvSpPr txBox="1"/>
          <p:nvPr/>
        </p:nvSpPr>
        <p:spPr>
          <a:xfrm>
            <a:off x="1429407" y="982075"/>
            <a:ext cx="9469821" cy="489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solidFill>
                  <a:srgbClr val="7F7F7F"/>
                </a:solidFill>
                <a:latin typeface="Roboto"/>
                <a:ea typeface="Roboto"/>
                <a:cs typeface="Roboto"/>
                <a:sym typeface="Roboto"/>
              </a:rPr>
              <a:t>Questions?</a:t>
            </a:r>
            <a:endParaRPr sz="4800" dirty="0">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Setting the Stage:</a:t>
            </a:r>
            <a:endParaRPr/>
          </a:p>
        </p:txBody>
      </p:sp>
      <p:sp>
        <p:nvSpPr>
          <p:cNvPr id="163" name="Google Shape;163;p20"/>
          <p:cNvSpPr txBox="1">
            <a:spLocks noGrp="1"/>
          </p:cNvSpPr>
          <p:nvPr>
            <p:ph type="body" idx="1"/>
          </p:nvPr>
        </p:nvSpPr>
        <p:spPr>
          <a:xfrm>
            <a:off x="1058525" y="2176675"/>
            <a:ext cx="10316700" cy="3714000"/>
          </a:xfrm>
          <a:prstGeom prst="rect">
            <a:avLst/>
          </a:prstGeom>
        </p:spPr>
        <p:txBody>
          <a:bodyPr spcFirstLastPara="1" wrap="square" lIns="91425" tIns="45700" rIns="91425" bIns="45700" anchor="t" anchorCtr="0">
            <a:noAutofit/>
          </a:bodyPr>
          <a:lstStyle/>
          <a:p>
            <a:pPr marL="0" lvl="0" indent="0" algn="l" rtl="0">
              <a:lnSpc>
                <a:spcPct val="115000"/>
              </a:lnSpc>
              <a:spcBef>
                <a:spcPts val="1600"/>
              </a:spcBef>
              <a:spcAft>
                <a:spcPts val="0"/>
              </a:spcAft>
              <a:buNone/>
            </a:pPr>
            <a:r>
              <a:rPr lang="en-US" sz="2550" b="1">
                <a:solidFill>
                  <a:schemeClr val="dk1"/>
                </a:solidFill>
                <a:latin typeface="Arial"/>
                <a:ea typeface="Arial"/>
                <a:cs typeface="Arial"/>
                <a:sym typeface="Arial"/>
              </a:rPr>
              <a:t>A public school is defined as a school that is:</a:t>
            </a:r>
            <a:endParaRPr sz="2550" b="1">
              <a:solidFill>
                <a:schemeClr val="dk1"/>
              </a:solidFill>
              <a:latin typeface="Arial"/>
              <a:ea typeface="Arial"/>
              <a:cs typeface="Arial"/>
              <a:sym typeface="Arial"/>
            </a:endParaRPr>
          </a:p>
          <a:p>
            <a:pPr marL="914400" lvl="0" indent="-365125" algn="l" rtl="0">
              <a:lnSpc>
                <a:spcPct val="115000"/>
              </a:lnSpc>
              <a:spcBef>
                <a:spcPts val="1600"/>
              </a:spcBef>
              <a:spcAft>
                <a:spcPts val="0"/>
              </a:spcAft>
              <a:buClr>
                <a:schemeClr val="dk1"/>
              </a:buClr>
              <a:buSzPts val="2150"/>
              <a:buFont typeface="Arial"/>
              <a:buChar char="•"/>
            </a:pPr>
            <a:r>
              <a:rPr lang="en-US" sz="2150">
                <a:solidFill>
                  <a:schemeClr val="dk1"/>
                </a:solidFill>
                <a:latin typeface="Arial"/>
                <a:ea typeface="Arial"/>
                <a:cs typeface="Arial"/>
                <a:sym typeface="Arial"/>
              </a:rPr>
              <a:t>Open to the Public, </a:t>
            </a:r>
            <a:endParaRPr sz="2150">
              <a:solidFill>
                <a:schemeClr val="dk1"/>
              </a:solidFill>
              <a:latin typeface="Arial"/>
              <a:ea typeface="Arial"/>
              <a:cs typeface="Arial"/>
              <a:sym typeface="Arial"/>
            </a:endParaRPr>
          </a:p>
          <a:p>
            <a:pPr marL="914400" lvl="0" indent="-365125" algn="l" rtl="0">
              <a:lnSpc>
                <a:spcPct val="115000"/>
              </a:lnSpc>
              <a:spcBef>
                <a:spcPts val="0"/>
              </a:spcBef>
              <a:spcAft>
                <a:spcPts val="0"/>
              </a:spcAft>
              <a:buClr>
                <a:schemeClr val="dk1"/>
              </a:buClr>
              <a:buSzPts val="2150"/>
              <a:buFont typeface="Arial"/>
              <a:buChar char="•"/>
            </a:pPr>
            <a:r>
              <a:rPr lang="en-US" sz="2150">
                <a:solidFill>
                  <a:schemeClr val="dk1"/>
                </a:solidFill>
                <a:latin typeface="Arial"/>
                <a:ea typeface="Arial"/>
                <a:cs typeface="Arial"/>
                <a:sym typeface="Arial"/>
              </a:rPr>
              <a:t>Funded by the Public, and </a:t>
            </a:r>
            <a:endParaRPr sz="2150">
              <a:solidFill>
                <a:schemeClr val="dk1"/>
              </a:solidFill>
              <a:latin typeface="Arial"/>
              <a:ea typeface="Arial"/>
              <a:cs typeface="Arial"/>
              <a:sym typeface="Arial"/>
            </a:endParaRPr>
          </a:p>
          <a:p>
            <a:pPr marL="914400" lvl="0" indent="-365125" algn="l" rtl="0">
              <a:lnSpc>
                <a:spcPct val="115000"/>
              </a:lnSpc>
              <a:spcBef>
                <a:spcPts val="0"/>
              </a:spcBef>
              <a:spcAft>
                <a:spcPts val="0"/>
              </a:spcAft>
              <a:buClr>
                <a:schemeClr val="dk1"/>
              </a:buClr>
              <a:buSzPts val="2150"/>
              <a:buFont typeface="Arial"/>
              <a:buChar char="•"/>
            </a:pPr>
            <a:r>
              <a:rPr lang="en-US" sz="2150">
                <a:solidFill>
                  <a:schemeClr val="dk1"/>
                </a:solidFill>
                <a:latin typeface="Arial"/>
                <a:ea typeface="Arial"/>
                <a:cs typeface="Arial"/>
                <a:sym typeface="Arial"/>
              </a:rPr>
              <a:t>Accountable to the Public. </a:t>
            </a:r>
            <a:endParaRPr sz="2150">
              <a:solidFill>
                <a:schemeClr val="dk1"/>
              </a:solidFill>
              <a:latin typeface="Arial"/>
              <a:ea typeface="Arial"/>
              <a:cs typeface="Arial"/>
              <a:sym typeface="Arial"/>
            </a:endParaRPr>
          </a:p>
          <a:p>
            <a:pPr marL="0" lvl="0" indent="0" algn="l" rtl="0">
              <a:lnSpc>
                <a:spcPct val="115000"/>
              </a:lnSpc>
              <a:spcBef>
                <a:spcPts val="1600"/>
              </a:spcBef>
              <a:spcAft>
                <a:spcPts val="0"/>
              </a:spcAft>
              <a:buNone/>
            </a:pPr>
            <a:r>
              <a:rPr lang="en-US" sz="2550" b="1">
                <a:solidFill>
                  <a:schemeClr val="dk1"/>
                </a:solidFill>
                <a:latin typeface="Arial"/>
                <a:ea typeface="Arial"/>
                <a:cs typeface="Arial"/>
                <a:sym typeface="Arial"/>
              </a:rPr>
              <a:t>Charter schools meet all three requirements</a:t>
            </a:r>
            <a:endParaRPr sz="2550" b="1">
              <a:solidFill>
                <a:schemeClr val="dk1"/>
              </a:solidFill>
              <a:latin typeface="Arial"/>
              <a:ea typeface="Arial"/>
              <a:cs typeface="Arial"/>
              <a:sym typeface="Arial"/>
            </a:endParaRPr>
          </a:p>
          <a:p>
            <a:pPr marL="0" lvl="0" indent="0" algn="l" rtl="0">
              <a:lnSpc>
                <a:spcPct val="115000"/>
              </a:lnSpc>
              <a:spcBef>
                <a:spcPts val="1600"/>
              </a:spcBef>
              <a:spcAft>
                <a:spcPts val="0"/>
              </a:spcAft>
              <a:buNone/>
            </a:pPr>
            <a:r>
              <a:rPr lang="en-US" sz="1900">
                <a:solidFill>
                  <a:srgbClr val="292929"/>
                </a:solidFill>
                <a:highlight>
                  <a:srgbClr val="FFFFFF"/>
                </a:highlight>
                <a:latin typeface="Arial"/>
                <a:ea typeface="Arial"/>
                <a:cs typeface="Arial"/>
                <a:sym typeface="Arial"/>
              </a:rPr>
              <a:t>Utah </a:t>
            </a:r>
            <a:r>
              <a:rPr lang="en-US" sz="1900" b="1">
                <a:solidFill>
                  <a:srgbClr val="292929"/>
                </a:solidFill>
                <a:highlight>
                  <a:srgbClr val="FFFFFF"/>
                </a:highlight>
                <a:latin typeface="Arial"/>
                <a:ea typeface="Arial"/>
                <a:cs typeface="Arial"/>
                <a:sym typeface="Arial"/>
              </a:rPr>
              <a:t>Public</a:t>
            </a:r>
            <a:r>
              <a:rPr lang="en-US" sz="1900">
                <a:solidFill>
                  <a:srgbClr val="292929"/>
                </a:solidFill>
                <a:highlight>
                  <a:srgbClr val="FFFFFF"/>
                </a:highlight>
                <a:latin typeface="Arial"/>
                <a:ea typeface="Arial"/>
                <a:cs typeface="Arial"/>
                <a:sym typeface="Arial"/>
              </a:rPr>
              <a:t> Charter Schools must comply with all Federal and State Legislation and Federal regulations. Charter Schools are also responsible to comply with all State Board rules.</a:t>
            </a:r>
            <a:endParaRPr sz="1900">
              <a:solidFill>
                <a:schemeClr val="dk1"/>
              </a:solidFill>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endParaRPr sz="315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2878800" y="918675"/>
            <a:ext cx="8652000" cy="1303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3959"/>
              <a:buFont typeface="Garamond"/>
              <a:buNone/>
            </a:pPr>
            <a:r>
              <a:rPr lang="en-US" sz="3259" b="1" i="0" u="none" strike="noStrike" cap="none">
                <a:solidFill>
                  <a:srgbClr val="262626"/>
                </a:solidFill>
              </a:rPr>
              <a:t>Do the Business of the public in Public</a:t>
            </a:r>
            <a:endParaRPr sz="3700" b="1"/>
          </a:p>
        </p:txBody>
      </p:sp>
      <p:sp>
        <p:nvSpPr>
          <p:cNvPr id="169" name="Google Shape;169;p21"/>
          <p:cNvSpPr txBox="1">
            <a:spLocks noGrp="1"/>
          </p:cNvSpPr>
          <p:nvPr>
            <p:ph type="body" idx="1"/>
          </p:nvPr>
        </p:nvSpPr>
        <p:spPr>
          <a:xfrm>
            <a:off x="1397876" y="2375400"/>
            <a:ext cx="9616965" cy="39237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accent1"/>
              </a:buClr>
              <a:buSzPts val="2553"/>
              <a:buFont typeface="Arial"/>
              <a:buNone/>
            </a:pPr>
            <a:endParaRPr sz="2520" b="1" i="0" u="none" strike="noStrike" cap="none" dirty="0">
              <a:solidFill>
                <a:srgbClr val="262626"/>
              </a:solidFill>
            </a:endParaRPr>
          </a:p>
          <a:p>
            <a:pPr marL="0" marR="0" lvl="0" indent="0" algn="ctr" rtl="0">
              <a:lnSpc>
                <a:spcPct val="80000"/>
              </a:lnSpc>
              <a:spcBef>
                <a:spcPts val="1044"/>
              </a:spcBef>
              <a:spcAft>
                <a:spcPts val="0"/>
              </a:spcAft>
              <a:buClr>
                <a:schemeClr val="accent1"/>
              </a:buClr>
              <a:buSzPts val="2553"/>
              <a:buFont typeface="Arial"/>
              <a:buNone/>
            </a:pPr>
            <a:r>
              <a:rPr lang="en-US" sz="3300" b="1" dirty="0"/>
              <a:t>Because your school receives taxpayer funding there are things you are required to do before, during and after your meeting for your actions to be considered </a:t>
            </a:r>
            <a:r>
              <a:rPr lang="en-US" sz="3700" b="1" u="sng" dirty="0"/>
              <a:t>transparent.</a:t>
            </a:r>
          </a:p>
          <a:p>
            <a:pPr marL="0" marR="0" lvl="0" indent="0" algn="ctr" rtl="0">
              <a:lnSpc>
                <a:spcPct val="80000"/>
              </a:lnSpc>
              <a:spcBef>
                <a:spcPts val="1044"/>
              </a:spcBef>
              <a:spcAft>
                <a:spcPts val="0"/>
              </a:spcAft>
              <a:buClr>
                <a:schemeClr val="accent1"/>
              </a:buClr>
              <a:buSzPts val="2553"/>
              <a:buFont typeface="Arial"/>
              <a:buNone/>
            </a:pPr>
            <a:endParaRPr sz="3700" b="1" u="sng" dirty="0"/>
          </a:p>
          <a:p>
            <a:pPr marL="0" marR="0" lvl="0" indent="0" algn="l" rtl="0">
              <a:lnSpc>
                <a:spcPct val="80000"/>
              </a:lnSpc>
              <a:spcBef>
                <a:spcPts val="1044"/>
              </a:spcBef>
              <a:spcAft>
                <a:spcPts val="0"/>
              </a:spcAft>
              <a:buNone/>
            </a:pPr>
            <a:endParaRPr sz="2520" dirty="0">
              <a:solidFill>
                <a:schemeClr val="dk1"/>
              </a:solidFill>
            </a:endParaRPr>
          </a:p>
          <a:p>
            <a:pPr marL="457200" marR="0" lvl="0" indent="0" algn="ctr" rtl="0">
              <a:lnSpc>
                <a:spcPct val="80000"/>
              </a:lnSpc>
              <a:spcBef>
                <a:spcPts val="1044"/>
              </a:spcBef>
              <a:spcAft>
                <a:spcPts val="0"/>
              </a:spcAft>
              <a:buNone/>
            </a:pPr>
            <a:endParaRPr sz="2220" b="0" i="0" u="none" strike="noStrike" cap="none" dirty="0">
              <a:solidFill>
                <a:schemeClr val="dk1"/>
              </a:solidFill>
              <a:latin typeface="Garamond"/>
              <a:ea typeface="Garamond"/>
              <a:cs typeface="Garamond"/>
              <a:sym typeface="Garamond"/>
            </a:endParaRPr>
          </a:p>
        </p:txBody>
      </p:sp>
      <p:sp>
        <p:nvSpPr>
          <p:cNvPr id="171" name="Google Shape;171;p21"/>
          <p:cNvSpPr txBox="1"/>
          <p:nvPr/>
        </p:nvSpPr>
        <p:spPr>
          <a:xfrm>
            <a:off x="7533775" y="4343200"/>
            <a:ext cx="458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2"/>
          <p:cNvSpPr txBox="1">
            <a:spLocks noGrp="1"/>
          </p:cNvSpPr>
          <p:nvPr>
            <p:ph type="title"/>
          </p:nvPr>
        </p:nvSpPr>
        <p:spPr>
          <a:xfrm>
            <a:off x="1295402" y="982132"/>
            <a:ext cx="9601200" cy="1303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r>
              <a:rPr lang="en-US"/>
              <a:t>Let’s talk about the </a:t>
            </a:r>
            <a:r>
              <a:rPr lang="en-US" b="1"/>
              <a:t>Agenda</a:t>
            </a:r>
            <a:endParaRPr b="1"/>
          </a:p>
        </p:txBody>
      </p:sp>
      <p:sp>
        <p:nvSpPr>
          <p:cNvPr id="178" name="Google Shape;178;p22"/>
          <p:cNvSpPr txBox="1">
            <a:spLocks noGrp="1"/>
          </p:cNvSpPr>
          <p:nvPr>
            <p:ph type="body" idx="1"/>
          </p:nvPr>
        </p:nvSpPr>
        <p:spPr>
          <a:xfrm>
            <a:off x="1295400" y="2556924"/>
            <a:ext cx="9601200" cy="3605400"/>
          </a:xfrm>
          <a:prstGeom prst="rect">
            <a:avLst/>
          </a:prstGeom>
        </p:spPr>
        <p:txBody>
          <a:bodyPr spcFirstLastPara="1" wrap="square" lIns="91425" tIns="45700" rIns="91425" bIns="45700" anchor="t" anchorCtr="0">
            <a:noAutofit/>
          </a:bodyPr>
          <a:lstStyle/>
          <a:p>
            <a:pPr marL="457200" lvl="0" indent="-403860" algn="l" rtl="0">
              <a:spcBef>
                <a:spcPts val="480"/>
              </a:spcBef>
              <a:spcAft>
                <a:spcPts val="0"/>
              </a:spcAft>
              <a:buSzPts val="2760"/>
              <a:buChar char="•"/>
            </a:pPr>
            <a:r>
              <a:rPr lang="en-US" dirty="0"/>
              <a:t>Agendas should be sent out prior to the meeting to allow board members time to prepare.  </a:t>
            </a:r>
            <a:r>
              <a:rPr lang="en-US" b="1" dirty="0"/>
              <a:t>[Board Packets should include supporting documents].</a:t>
            </a:r>
            <a:endParaRPr b="1" dirty="0"/>
          </a:p>
          <a:p>
            <a:pPr marL="457200" lvl="0" indent="-403860" algn="l" rtl="0">
              <a:spcBef>
                <a:spcPts val="0"/>
              </a:spcBef>
              <a:spcAft>
                <a:spcPts val="0"/>
              </a:spcAft>
              <a:buSzPts val="2760"/>
              <a:buChar char="•"/>
            </a:pPr>
            <a:r>
              <a:rPr lang="en-US" dirty="0"/>
              <a:t>The agenda should include the </a:t>
            </a:r>
            <a:r>
              <a:rPr lang="en-US" b="1" dirty="0"/>
              <a:t>date, time </a:t>
            </a:r>
            <a:r>
              <a:rPr lang="en-US" dirty="0"/>
              <a:t>and </a:t>
            </a:r>
            <a:r>
              <a:rPr lang="en-US" b="1" dirty="0"/>
              <a:t>location</a:t>
            </a:r>
            <a:r>
              <a:rPr lang="en-US" dirty="0"/>
              <a:t> of the meeting.</a:t>
            </a:r>
            <a:endParaRPr dirty="0"/>
          </a:p>
          <a:p>
            <a:pPr marL="457200" lvl="0" indent="-403860" algn="l" rtl="0">
              <a:spcBef>
                <a:spcPts val="0"/>
              </a:spcBef>
              <a:spcAft>
                <a:spcPts val="0"/>
              </a:spcAft>
              <a:buSzPts val="2760"/>
              <a:buChar char="•"/>
            </a:pPr>
            <a:r>
              <a:rPr lang="en-US" dirty="0"/>
              <a:t>Information on electronic participation.</a:t>
            </a:r>
            <a:endParaRPr dirty="0"/>
          </a:p>
          <a:p>
            <a:pPr marL="457200" lvl="0" indent="-403860" algn="l" rtl="0">
              <a:spcBef>
                <a:spcPts val="0"/>
              </a:spcBef>
              <a:spcAft>
                <a:spcPts val="0"/>
              </a:spcAft>
              <a:buSzPts val="2760"/>
              <a:buChar char="•"/>
            </a:pPr>
            <a:r>
              <a:rPr lang="en-US" dirty="0"/>
              <a:t>Time for the public to address the board.</a:t>
            </a:r>
            <a:endParaRPr dirty="0"/>
          </a:p>
          <a:p>
            <a:pPr marL="457200" lvl="0" indent="-403860" algn="l" rtl="0">
              <a:spcBef>
                <a:spcPts val="0"/>
              </a:spcBef>
              <a:spcAft>
                <a:spcPts val="0"/>
              </a:spcAft>
              <a:buSzPts val="2760"/>
              <a:buChar char="•"/>
            </a:pPr>
            <a:r>
              <a:rPr lang="en-US" dirty="0"/>
              <a:t>Section for reports.</a:t>
            </a:r>
            <a:endParaRPr dirty="0"/>
          </a:p>
          <a:p>
            <a:pPr marL="457200" lvl="0" indent="-403860" algn="l" rtl="0">
              <a:spcBef>
                <a:spcPts val="0"/>
              </a:spcBef>
              <a:spcAft>
                <a:spcPts val="0"/>
              </a:spcAft>
              <a:buSzPts val="2760"/>
              <a:buChar char="•"/>
            </a:pPr>
            <a:r>
              <a:rPr lang="en-US" b="1" dirty="0"/>
              <a:t>Discussion/Action</a:t>
            </a:r>
            <a:r>
              <a:rPr lang="en-US" dirty="0"/>
              <a:t> items-reasonably specific.</a:t>
            </a:r>
            <a:endParaRPr dirty="0"/>
          </a:p>
          <a:p>
            <a:pPr marL="457200" lvl="0" indent="-403860" algn="l" rtl="0">
              <a:spcBef>
                <a:spcPts val="0"/>
              </a:spcBef>
              <a:spcAft>
                <a:spcPts val="0"/>
              </a:spcAft>
              <a:buSzPts val="2760"/>
              <a:buChar char="•"/>
            </a:pPr>
            <a:r>
              <a:rPr lang="en-US" dirty="0"/>
              <a:t>Closed Session, action from closed session.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262626"/>
              </a:buClr>
              <a:buSzPts val="4400"/>
              <a:buFont typeface="Garamond"/>
              <a:buNone/>
            </a:pPr>
            <a:r>
              <a:rPr lang="en-US" sz="4400" b="0" i="0" u="none" strike="noStrike" cap="none">
                <a:solidFill>
                  <a:srgbClr val="262626"/>
                </a:solidFill>
                <a:latin typeface="Garamond"/>
                <a:ea typeface="Garamond"/>
                <a:cs typeface="Garamond"/>
                <a:sym typeface="Garamond"/>
              </a:rPr>
              <a:t>How to Notice a Meeting, 3 locations</a:t>
            </a:r>
            <a:endParaRPr/>
          </a:p>
        </p:txBody>
      </p:sp>
      <p:sp>
        <p:nvSpPr>
          <p:cNvPr id="184" name="Google Shape;184;p23"/>
          <p:cNvSpPr txBox="1">
            <a:spLocks noGrp="1"/>
          </p:cNvSpPr>
          <p:nvPr>
            <p:ph type="body" idx="1"/>
          </p:nvPr>
        </p:nvSpPr>
        <p:spPr>
          <a:xfrm>
            <a:off x="1295400" y="2195175"/>
            <a:ext cx="9601200" cy="40221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accent1"/>
              </a:buClr>
              <a:buSzPts val="2346"/>
              <a:buFont typeface="Arial"/>
              <a:buNone/>
            </a:pPr>
            <a:endParaRPr sz="2040" b="0" i="0" u="none" strike="noStrike" cap="none" dirty="0">
              <a:solidFill>
                <a:srgbClr val="262626"/>
              </a:solidFill>
              <a:latin typeface="Garamond"/>
              <a:ea typeface="Garamond"/>
              <a:cs typeface="Garamond"/>
              <a:sym typeface="Garamond"/>
            </a:endParaRPr>
          </a:p>
          <a:p>
            <a:pPr marL="285750" marR="0" lvl="0" indent="-298450" algn="l" rtl="0">
              <a:lnSpc>
                <a:spcPct val="80000"/>
              </a:lnSpc>
              <a:spcBef>
                <a:spcPts val="1008"/>
              </a:spcBef>
              <a:spcAft>
                <a:spcPts val="0"/>
              </a:spcAft>
              <a:buClr>
                <a:schemeClr val="accent1"/>
              </a:buClr>
              <a:buSzPts val="2546"/>
              <a:buFont typeface="Arial"/>
              <a:buChar char="•"/>
            </a:pPr>
            <a:r>
              <a:rPr lang="en-US" sz="2240" b="0" i="0" u="none" strike="noStrike" cap="none" dirty="0">
                <a:solidFill>
                  <a:srgbClr val="262626"/>
                </a:solidFill>
                <a:latin typeface="Garamond"/>
                <a:ea typeface="Garamond"/>
                <a:cs typeface="Garamond"/>
                <a:sym typeface="Garamond"/>
              </a:rPr>
              <a:t>Post the meeting with at least 24 hours notice on the Public Meeting Notice Website (PMN).</a:t>
            </a:r>
            <a:endParaRPr sz="2600" dirty="0"/>
          </a:p>
          <a:p>
            <a:pPr marL="285750" marR="0" lvl="0" indent="-298450" algn="l" rtl="0">
              <a:lnSpc>
                <a:spcPct val="80000"/>
              </a:lnSpc>
              <a:spcBef>
                <a:spcPts val="1008"/>
              </a:spcBef>
              <a:spcAft>
                <a:spcPts val="0"/>
              </a:spcAft>
              <a:buClr>
                <a:schemeClr val="accent1"/>
              </a:buClr>
              <a:buSzPts val="2546"/>
              <a:buFont typeface="Arial"/>
              <a:buChar char="•"/>
            </a:pPr>
            <a:r>
              <a:rPr lang="en-US" sz="2240" b="0" i="0" u="none" strike="noStrike" cap="none" dirty="0">
                <a:solidFill>
                  <a:srgbClr val="262626"/>
                </a:solidFill>
                <a:latin typeface="Garamond"/>
                <a:ea typeface="Garamond"/>
                <a:cs typeface="Garamond"/>
                <a:sym typeface="Garamond"/>
              </a:rPr>
              <a:t>Post agenda items to be discussed with “reasonable specificity”.</a:t>
            </a:r>
            <a:endParaRPr sz="2600" dirty="0"/>
          </a:p>
          <a:p>
            <a:pPr marL="285750" marR="0" lvl="0" indent="-298450" algn="l" rtl="0">
              <a:lnSpc>
                <a:spcPct val="80000"/>
              </a:lnSpc>
              <a:spcBef>
                <a:spcPts val="0"/>
              </a:spcBef>
              <a:spcAft>
                <a:spcPts val="0"/>
              </a:spcAft>
              <a:buClr>
                <a:schemeClr val="accent1"/>
              </a:buClr>
              <a:buSzPts val="2546"/>
              <a:buFont typeface="Arial"/>
              <a:buChar char="•"/>
            </a:pPr>
            <a:r>
              <a:rPr lang="en-US" sz="2240" b="0" i="0" u="none" strike="noStrike" cap="none" dirty="0">
                <a:solidFill>
                  <a:srgbClr val="262626"/>
                </a:solidFill>
                <a:latin typeface="Garamond"/>
                <a:ea typeface="Garamond"/>
                <a:cs typeface="Garamond"/>
                <a:sym typeface="Garamond"/>
              </a:rPr>
              <a:t>Post </a:t>
            </a:r>
            <a:r>
              <a:rPr lang="en-US" sz="2240" dirty="0"/>
              <a:t>on the doors of the school-or meeting location.</a:t>
            </a:r>
          </a:p>
          <a:p>
            <a:pPr marL="285750" marR="0" lvl="0" indent="-298450" algn="l" rtl="0">
              <a:lnSpc>
                <a:spcPct val="80000"/>
              </a:lnSpc>
              <a:spcBef>
                <a:spcPts val="0"/>
              </a:spcBef>
              <a:spcAft>
                <a:spcPts val="0"/>
              </a:spcAft>
              <a:buClr>
                <a:schemeClr val="accent1"/>
              </a:buClr>
              <a:buSzPts val="2546"/>
              <a:buFont typeface="Arial"/>
              <a:buChar char="•"/>
            </a:pPr>
            <a:r>
              <a:rPr lang="en-US" sz="2240" dirty="0"/>
              <a:t>Post to school website.</a:t>
            </a:r>
            <a:endParaRPr sz="2240" dirty="0"/>
          </a:p>
          <a:p>
            <a:pPr marL="285750" marR="0" lvl="0" indent="-298450" algn="l" rtl="0">
              <a:lnSpc>
                <a:spcPct val="80000"/>
              </a:lnSpc>
              <a:spcBef>
                <a:spcPts val="1008"/>
              </a:spcBef>
              <a:spcAft>
                <a:spcPts val="0"/>
              </a:spcAft>
              <a:buClr>
                <a:schemeClr val="accent1"/>
              </a:buClr>
              <a:buSzPts val="2546"/>
              <a:buFont typeface="Arial"/>
              <a:buChar char="•"/>
            </a:pPr>
            <a:r>
              <a:rPr lang="en-US" sz="2240" b="0" i="0" u="none" strike="noStrike" cap="none" dirty="0">
                <a:solidFill>
                  <a:srgbClr val="262626"/>
                </a:solidFill>
                <a:latin typeface="Garamond"/>
                <a:ea typeface="Garamond"/>
                <a:cs typeface="Garamond"/>
                <a:sym typeface="Garamond"/>
              </a:rPr>
              <a:t>All public entities are also required </a:t>
            </a:r>
            <a:r>
              <a:rPr lang="en-US" sz="2240" dirty="0"/>
              <a:t>to p</a:t>
            </a:r>
            <a:r>
              <a:rPr lang="en-US" sz="2240" b="0" i="0" u="none" strike="noStrike" cap="none" dirty="0">
                <a:solidFill>
                  <a:srgbClr val="262626"/>
                </a:solidFill>
                <a:latin typeface="Garamond"/>
                <a:ea typeface="Garamond"/>
                <a:cs typeface="Garamond"/>
                <a:sym typeface="Garamond"/>
              </a:rPr>
              <a:t>ost their annual board meeting schedule</a:t>
            </a:r>
            <a:r>
              <a:rPr lang="en-US" sz="2240" dirty="0"/>
              <a:t> on their website.</a:t>
            </a:r>
            <a:endParaRPr sz="2240" dirty="0"/>
          </a:p>
          <a:p>
            <a:pPr marL="285750" marR="0" lvl="0" indent="-298450" algn="l" rtl="0">
              <a:lnSpc>
                <a:spcPct val="80000"/>
              </a:lnSpc>
              <a:spcBef>
                <a:spcPts val="1008"/>
              </a:spcBef>
              <a:spcAft>
                <a:spcPts val="0"/>
              </a:spcAft>
              <a:buClr>
                <a:schemeClr val="accent1"/>
              </a:buClr>
              <a:buSzPts val="2546"/>
              <a:buFont typeface="Arial"/>
              <a:buChar char="•"/>
            </a:pPr>
            <a:r>
              <a:rPr lang="en-US" sz="2240" b="0" i="0" u="none" strike="noStrike" cap="none" dirty="0">
                <a:solidFill>
                  <a:srgbClr val="262626"/>
                </a:solidFill>
                <a:latin typeface="Garamond"/>
                <a:ea typeface="Garamond"/>
                <a:cs typeface="Garamond"/>
                <a:sym typeface="Garamond"/>
              </a:rPr>
              <a:t>You can hold an emergency meeting without 24 hours notice, but it must be for unforeseen circumstances and as much no</a:t>
            </a:r>
            <a:r>
              <a:rPr lang="en-US" sz="2240" dirty="0"/>
              <a:t>tice given as possible.</a:t>
            </a:r>
            <a:endParaRPr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title"/>
          </p:nvPr>
        </p:nvSpPr>
        <p:spPr>
          <a:xfrm>
            <a:off x="1295400" y="982124"/>
            <a:ext cx="9601200" cy="12945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262626"/>
              </a:buClr>
              <a:buSzPts val="4400"/>
              <a:buFont typeface="Garamond"/>
              <a:buNone/>
            </a:pPr>
            <a:r>
              <a:rPr lang="en-US" sz="4400" b="0" i="0" u="none" strike="noStrike" cap="none" dirty="0">
                <a:solidFill>
                  <a:srgbClr val="262626"/>
                </a:solidFill>
                <a:latin typeface="Garamond"/>
                <a:ea typeface="Garamond"/>
                <a:cs typeface="Garamond"/>
                <a:sym typeface="Garamond"/>
              </a:rPr>
              <a:t>The Board Meeting Itself</a:t>
            </a:r>
            <a:endParaRPr sz="4400" b="0" i="0" u="none" strike="noStrike" cap="none" dirty="0">
              <a:solidFill>
                <a:srgbClr val="262626"/>
              </a:solidFill>
              <a:latin typeface="Garamond"/>
              <a:ea typeface="Garamond"/>
              <a:cs typeface="Garamond"/>
              <a:sym typeface="Garamond"/>
            </a:endParaRPr>
          </a:p>
          <a:p>
            <a:pPr marL="285750" lvl="0" indent="0" algn="r" rtl="0">
              <a:spcBef>
                <a:spcPts val="0"/>
              </a:spcBef>
              <a:spcAft>
                <a:spcPts val="0"/>
              </a:spcAft>
              <a:buNone/>
            </a:pPr>
            <a:r>
              <a:rPr lang="en-US" sz="2600" dirty="0"/>
              <a:t>Follow basic Robert’s Rules</a:t>
            </a:r>
            <a:endParaRPr sz="4600" dirty="0"/>
          </a:p>
        </p:txBody>
      </p:sp>
      <p:sp>
        <p:nvSpPr>
          <p:cNvPr id="190" name="Google Shape;190;p24"/>
          <p:cNvSpPr txBox="1">
            <a:spLocks noGrp="1"/>
          </p:cNvSpPr>
          <p:nvPr>
            <p:ph type="body" idx="1"/>
          </p:nvPr>
        </p:nvSpPr>
        <p:spPr>
          <a:xfrm>
            <a:off x="221125" y="1892350"/>
            <a:ext cx="11304125" cy="484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dirty="0"/>
          </a:p>
          <a:p>
            <a:pPr marL="742950" marR="0" lvl="1" indent="-279400" algn="l" rtl="0">
              <a:spcBef>
                <a:spcPts val="1000"/>
              </a:spcBef>
              <a:spcAft>
                <a:spcPts val="0"/>
              </a:spcAft>
              <a:buClr>
                <a:schemeClr val="accent1"/>
              </a:buClr>
              <a:buSzPts val="2200"/>
              <a:buFont typeface="Arial"/>
              <a:buChar char="•"/>
            </a:pPr>
            <a:r>
              <a:rPr lang="en-US" sz="2200" dirty="0"/>
              <a:t>The Board Chair c</a:t>
            </a:r>
            <a:r>
              <a:rPr lang="en-US" sz="2200" i="0" u="none" strike="noStrike" cap="none" dirty="0">
                <a:solidFill>
                  <a:srgbClr val="262626"/>
                </a:solidFill>
              </a:rPr>
              <a:t>alls the meeting to </a:t>
            </a:r>
            <a:r>
              <a:rPr lang="en-US" sz="2200" dirty="0"/>
              <a:t>o</a:t>
            </a:r>
            <a:r>
              <a:rPr lang="en-US" sz="2200" i="0" u="none" strike="noStrike" cap="none" dirty="0">
                <a:solidFill>
                  <a:srgbClr val="262626"/>
                </a:solidFill>
              </a:rPr>
              <a:t>rder</a:t>
            </a:r>
            <a:r>
              <a:rPr lang="en-US" sz="2200" dirty="0"/>
              <a:t>, </a:t>
            </a:r>
            <a:r>
              <a:rPr lang="en-US" sz="2200" b="1" dirty="0"/>
              <a:t>states the date, time and location where you are meeting, t</a:t>
            </a:r>
            <a:r>
              <a:rPr lang="en-US" sz="2200" b="1" i="0" u="none" strike="noStrike" cap="none" dirty="0">
                <a:solidFill>
                  <a:srgbClr val="262626"/>
                </a:solidFill>
              </a:rPr>
              <a:t>he names of board members present and those excused or joining </a:t>
            </a:r>
            <a:r>
              <a:rPr lang="en-US" sz="2200" b="1" dirty="0"/>
              <a:t>electronically.</a:t>
            </a:r>
            <a:r>
              <a:rPr lang="en-US" sz="2200" dirty="0"/>
              <a:t>  Then directs the meeting according to the agenda. </a:t>
            </a:r>
            <a:endParaRPr sz="2200" dirty="0"/>
          </a:p>
          <a:p>
            <a:pPr marL="1200150" marR="0" lvl="2" indent="-294005" algn="l" rtl="0">
              <a:spcBef>
                <a:spcPts val="1000"/>
              </a:spcBef>
              <a:spcAft>
                <a:spcPts val="0"/>
              </a:spcAft>
              <a:buClr>
                <a:schemeClr val="accent1"/>
              </a:buClr>
              <a:buSzPts val="2200"/>
              <a:buFont typeface="Arial"/>
              <a:buChar char="•"/>
            </a:pPr>
            <a:r>
              <a:rPr lang="en-US" sz="2000" dirty="0"/>
              <a:t>Provide a sign-</a:t>
            </a:r>
            <a:r>
              <a:rPr lang="en-US" sz="2000" i="0" u="none" strike="noStrike" cap="none" dirty="0">
                <a:solidFill>
                  <a:srgbClr val="262626"/>
                </a:solidFill>
              </a:rPr>
              <a:t>in sheet for members of the public attending. </a:t>
            </a:r>
            <a:endParaRPr sz="2200" dirty="0"/>
          </a:p>
          <a:p>
            <a:pPr marL="742950" marR="0" lvl="1" indent="-298450" algn="l" rtl="0">
              <a:spcBef>
                <a:spcPts val="1000"/>
              </a:spcBef>
              <a:spcAft>
                <a:spcPts val="0"/>
              </a:spcAft>
              <a:buClr>
                <a:schemeClr val="accent1"/>
              </a:buClr>
              <a:buSzPts val="2500"/>
              <a:buFont typeface="Arial"/>
              <a:buChar char="•"/>
            </a:pPr>
            <a:r>
              <a:rPr lang="en-US" sz="2200" dirty="0"/>
              <a:t>When it comes to action items, a</a:t>
            </a:r>
            <a:r>
              <a:rPr lang="en-US" sz="2200" i="0" u="none" strike="noStrike" cap="none" dirty="0">
                <a:solidFill>
                  <a:srgbClr val="262626"/>
                </a:solidFill>
              </a:rPr>
              <a:t> board member makes a motion, which needs to be seconded</a:t>
            </a:r>
            <a:r>
              <a:rPr lang="en-US" sz="2200" dirty="0"/>
              <a:t>, then the item is open for d</a:t>
            </a:r>
            <a:r>
              <a:rPr lang="en-US" sz="2200" i="0" u="none" strike="noStrike" cap="none" dirty="0">
                <a:solidFill>
                  <a:srgbClr val="262626"/>
                </a:solidFill>
              </a:rPr>
              <a:t>iscussion</a:t>
            </a:r>
            <a:r>
              <a:rPr lang="en-US" sz="2200" dirty="0"/>
              <a:t>.</a:t>
            </a:r>
            <a:endParaRPr sz="2200" dirty="0"/>
          </a:p>
          <a:p>
            <a:pPr marL="742950" marR="0" lvl="1" indent="-285750" algn="l" rtl="0">
              <a:spcBef>
                <a:spcPts val="1000"/>
              </a:spcBef>
              <a:spcAft>
                <a:spcPts val="0"/>
              </a:spcAft>
              <a:buClr>
                <a:schemeClr val="accent1"/>
              </a:buClr>
              <a:buSzPts val="2300"/>
              <a:buFont typeface="Arial"/>
              <a:buChar char="•"/>
            </a:pPr>
            <a:r>
              <a:rPr lang="en-US" sz="2200" dirty="0"/>
              <a:t>After sufficient discussion t</a:t>
            </a:r>
            <a:r>
              <a:rPr lang="en-US" sz="2200" i="0" u="none" strike="noStrike" cap="none" dirty="0">
                <a:solidFill>
                  <a:srgbClr val="262626"/>
                </a:solidFill>
              </a:rPr>
              <a:t>he Chair calls for a vote</a:t>
            </a:r>
            <a:r>
              <a:rPr lang="en-US" sz="2200" dirty="0"/>
              <a:t>,  each board member is expected to vote, the </a:t>
            </a:r>
            <a:r>
              <a:rPr lang="en-US" sz="2200" i="0" u="none" strike="noStrike" cap="none" dirty="0">
                <a:solidFill>
                  <a:srgbClr val="262626"/>
                </a:solidFill>
              </a:rPr>
              <a:t>secretary</a:t>
            </a:r>
            <a:r>
              <a:rPr lang="en-US" sz="2200" dirty="0"/>
              <a:t> records votes for/against the motion.  </a:t>
            </a:r>
            <a:r>
              <a:rPr lang="en-US" sz="2200" b="1" dirty="0"/>
              <a:t>If a board member abstains, the reason should be stated and recorded.</a:t>
            </a:r>
            <a:r>
              <a:rPr lang="en-US" dirty="0"/>
              <a:t> </a:t>
            </a:r>
            <a:endParaRPr sz="2400" i="0" u="none" strike="noStrike" cap="none" dirty="0">
              <a:solidFill>
                <a:srgbClr val="262626"/>
              </a:solidFill>
            </a:endParaRPr>
          </a:p>
          <a:p>
            <a:pPr marL="228600" marR="0" lvl="1" indent="0" algn="l" rtl="0">
              <a:spcBef>
                <a:spcPts val="1000"/>
              </a:spcBef>
              <a:spcAft>
                <a:spcPts val="0"/>
              </a:spcAft>
              <a:buClr>
                <a:schemeClr val="accent1"/>
              </a:buClr>
              <a:buSzPts val="2300"/>
              <a:buFont typeface="Arial"/>
              <a:buNone/>
            </a:pPr>
            <a:endParaRPr sz="2000" b="0" i="0" u="none" strike="noStrike" cap="none" dirty="0">
              <a:solidFill>
                <a:srgbClr val="262626"/>
              </a:solidFill>
              <a:latin typeface="Garamond"/>
              <a:ea typeface="Garamond"/>
              <a:cs typeface="Garamond"/>
              <a:sym typeface="Garamond"/>
            </a:endParaRPr>
          </a:p>
          <a:p>
            <a:pPr marL="228600" marR="0" lvl="1" indent="0" algn="l" rtl="0">
              <a:spcBef>
                <a:spcPts val="1000"/>
              </a:spcBef>
              <a:spcAft>
                <a:spcPts val="0"/>
              </a:spcAft>
              <a:buClr>
                <a:schemeClr val="accent1"/>
              </a:buClr>
              <a:buSzPts val="2300"/>
              <a:buFont typeface="Arial"/>
              <a:buNone/>
            </a:pPr>
            <a:endParaRPr sz="2000" b="0" i="0" u="none" strike="noStrike" cap="none" dirty="0">
              <a:solidFill>
                <a:srgbClr val="262626"/>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262626"/>
              </a:buClr>
              <a:buSzPts val="4400"/>
              <a:buFont typeface="Garamond"/>
              <a:buNone/>
            </a:pPr>
            <a:r>
              <a:rPr lang="en-US" sz="4400" b="0" i="0" u="none" strike="noStrike" cap="none">
                <a:solidFill>
                  <a:srgbClr val="262626"/>
                </a:solidFill>
                <a:latin typeface="Garamond"/>
                <a:ea typeface="Garamond"/>
                <a:cs typeface="Garamond"/>
                <a:sym typeface="Garamond"/>
              </a:rPr>
              <a:t>The Board Meeting Itself</a:t>
            </a:r>
            <a:endParaRPr/>
          </a:p>
        </p:txBody>
      </p:sp>
      <p:sp>
        <p:nvSpPr>
          <p:cNvPr id="196" name="Google Shape;196;p2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You must have a quorum present in order to vote.</a:t>
            </a:r>
            <a:r>
              <a:rPr lang="en-US" dirty="0"/>
              <a:t> </a:t>
            </a:r>
          </a:p>
          <a:p>
            <a:pPr marL="285750" marR="0" lvl="0" indent="-285750" algn="l" rtl="0">
              <a:spcBef>
                <a:spcPts val="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You can only vote on noticed/published action items on the agenda.</a:t>
            </a:r>
          </a:p>
          <a:p>
            <a:pPr marL="285750" marR="0" lvl="0" indent="-285750" algn="l" rtl="0">
              <a:spcBef>
                <a:spcPts val="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Discussion </a:t>
            </a:r>
            <a:r>
              <a:rPr lang="en-US" dirty="0"/>
              <a:t>c</a:t>
            </a:r>
            <a:r>
              <a:rPr lang="en-US" sz="2400" b="0" i="0" u="none" strike="noStrike" cap="none" dirty="0">
                <a:solidFill>
                  <a:srgbClr val="262626"/>
                </a:solidFill>
                <a:latin typeface="Garamond"/>
                <a:ea typeface="Garamond"/>
                <a:cs typeface="Garamond"/>
                <a:sym typeface="Garamond"/>
              </a:rPr>
              <a:t>an be held in committees on items before a final proposal is brought to the board. This allows the committee time to research options and anticipate possible questions before bringing a proposal</a:t>
            </a:r>
            <a:r>
              <a:rPr lang="en-US" dirty="0"/>
              <a:t> to the board.</a:t>
            </a:r>
            <a:r>
              <a:rPr lang="en-US" sz="2400" b="0" i="0" u="none" strike="noStrike" cap="none" dirty="0">
                <a:solidFill>
                  <a:srgbClr val="262626"/>
                </a:solidFill>
                <a:latin typeface="Garamond"/>
                <a:ea typeface="Garamond"/>
                <a:cs typeface="Garamond"/>
                <a:sym typeface="Garamond"/>
              </a:rPr>
              <a:t> Well implemented committees will drastically improve board efficiency. </a:t>
            </a:r>
            <a:r>
              <a:rPr lang="en-US" sz="2400" b="1" i="0" u="none" strike="noStrike" cap="none" dirty="0">
                <a:solidFill>
                  <a:srgbClr val="262626"/>
                </a:solidFill>
              </a:rPr>
              <a:t>You are still obligated to vote your </a:t>
            </a:r>
            <a:r>
              <a:rPr lang="en-US" b="1" dirty="0"/>
              <a:t>conscience</a:t>
            </a:r>
            <a:r>
              <a:rPr lang="en-US" sz="2400" b="1" i="0" u="none" strike="noStrike" cap="none" dirty="0">
                <a:solidFill>
                  <a:srgbClr val="262626"/>
                </a:solidFill>
              </a:rPr>
              <a:t> on action it</a:t>
            </a:r>
            <a:r>
              <a:rPr lang="en-US" b="1" dirty="0"/>
              <a:t>ems.</a:t>
            </a:r>
            <a:endParaRPr b="1" dirty="0"/>
          </a:p>
          <a:p>
            <a:pPr marL="285750" marR="0" lvl="0" indent="-110490" algn="l" rtl="0">
              <a:spcBef>
                <a:spcPts val="1080"/>
              </a:spcBef>
              <a:spcAft>
                <a:spcPts val="0"/>
              </a:spcAft>
              <a:buClr>
                <a:schemeClr val="accent1"/>
              </a:buClr>
              <a:buSzPts val="2760"/>
              <a:buFont typeface="Arial"/>
              <a:buNone/>
            </a:pPr>
            <a:endParaRPr sz="2400" b="0" i="0" u="none" strike="noStrike" cap="none" dirty="0">
              <a:solidFill>
                <a:srgbClr val="262626"/>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rgbClr val="262626"/>
              </a:buClr>
              <a:buSzPts val="4400"/>
              <a:buFont typeface="Garamond"/>
              <a:buNone/>
            </a:pPr>
            <a:r>
              <a:rPr lang="en-US" sz="4400" b="0" i="0" u="none" strike="noStrike" cap="none">
                <a:solidFill>
                  <a:srgbClr val="262626"/>
                </a:solidFill>
                <a:latin typeface="Garamond"/>
                <a:ea typeface="Garamond"/>
                <a:cs typeface="Garamond"/>
                <a:sym typeface="Garamond"/>
              </a:rPr>
              <a:t>Electronic Meetings	</a:t>
            </a:r>
            <a:endParaRPr/>
          </a:p>
        </p:txBody>
      </p:sp>
      <p:sp>
        <p:nvSpPr>
          <p:cNvPr id="202" name="Google Shape;202;p26"/>
          <p:cNvSpPr txBox="1">
            <a:spLocks noGrp="1"/>
          </p:cNvSpPr>
          <p:nvPr>
            <p:ph type="body" idx="1"/>
          </p:nvPr>
        </p:nvSpPr>
        <p:spPr>
          <a:xfrm>
            <a:off x="1295400" y="2286001"/>
            <a:ext cx="9601200" cy="3589800"/>
          </a:xfrm>
          <a:prstGeom prst="rect">
            <a:avLst/>
          </a:prstGeom>
          <a:noFill/>
          <a:ln>
            <a:noFill/>
          </a:ln>
        </p:spPr>
        <p:txBody>
          <a:bodyPr spcFirstLastPara="1" wrap="square" lIns="91425" tIns="45700" rIns="91425" bIns="45700" anchor="t" anchorCtr="0">
            <a:noAutofit/>
          </a:bodyPr>
          <a:lstStyle/>
          <a:p>
            <a:pPr marL="285750" marR="0" lvl="0" indent="-123634" algn="l" rtl="0">
              <a:spcBef>
                <a:spcPts val="0"/>
              </a:spcBef>
              <a:spcAft>
                <a:spcPts val="0"/>
              </a:spcAft>
              <a:buClr>
                <a:schemeClr val="accent1"/>
              </a:buClr>
              <a:buSzPts val="2553"/>
              <a:buFont typeface="Arial"/>
              <a:buNone/>
            </a:pPr>
            <a:endParaRPr sz="2220" b="0" i="0" u="none" strike="noStrike" cap="none" dirty="0">
              <a:solidFill>
                <a:srgbClr val="262626"/>
              </a:solidFill>
              <a:latin typeface="Garamond"/>
              <a:ea typeface="Garamond"/>
              <a:cs typeface="Garamond"/>
              <a:sym typeface="Garamond"/>
            </a:endParaRPr>
          </a:p>
          <a:p>
            <a:pPr marL="285750" marR="0" lvl="0" indent="-276034" algn="l" rtl="0">
              <a:spcBef>
                <a:spcPts val="1044"/>
              </a:spcBef>
              <a:spcAft>
                <a:spcPts val="0"/>
              </a:spcAft>
              <a:buClr>
                <a:schemeClr val="accent1"/>
              </a:buClr>
              <a:buSzPts val="2400"/>
              <a:buFont typeface="Arial"/>
              <a:buChar char="•"/>
            </a:pPr>
            <a:r>
              <a:rPr lang="en-US" b="0" i="0" u="none" strike="noStrike" cap="none" dirty="0">
                <a:solidFill>
                  <a:srgbClr val="262626"/>
                </a:solidFill>
                <a:latin typeface="Garamond"/>
                <a:ea typeface="Garamond"/>
                <a:cs typeface="Garamond"/>
                <a:sym typeface="Garamond"/>
              </a:rPr>
              <a:t>You must have an electronic meetings policy to hold an electronic meeting.</a:t>
            </a:r>
            <a:endParaRPr dirty="0"/>
          </a:p>
          <a:p>
            <a:pPr marL="742950" marR="0" lvl="1" indent="-303053" algn="l" rtl="0">
              <a:spcBef>
                <a:spcPts val="970"/>
              </a:spcBef>
              <a:spcAft>
                <a:spcPts val="0"/>
              </a:spcAft>
              <a:buClr>
                <a:schemeClr val="accent1"/>
              </a:buClr>
              <a:buSzPts val="2400"/>
              <a:buFont typeface="Arial"/>
              <a:buChar char="•"/>
            </a:pPr>
            <a:r>
              <a:rPr lang="en-US" sz="2400" b="0" i="0" u="none" strike="noStrike" cap="none" dirty="0">
                <a:solidFill>
                  <a:srgbClr val="262626"/>
                </a:solidFill>
                <a:latin typeface="Garamond"/>
                <a:ea typeface="Garamond"/>
                <a:cs typeface="Garamond"/>
                <a:sym typeface="Garamond"/>
              </a:rPr>
              <a:t>Review Utah code 52-4-207 to ensure compliance.</a:t>
            </a:r>
            <a:endParaRPr sz="2400" dirty="0"/>
          </a:p>
          <a:p>
            <a:pPr marL="742950" marR="0" lvl="1" indent="-303053" algn="l" rtl="0">
              <a:spcBef>
                <a:spcPts val="970"/>
              </a:spcBef>
              <a:spcAft>
                <a:spcPts val="0"/>
              </a:spcAft>
              <a:buClr>
                <a:schemeClr val="accent1"/>
              </a:buClr>
              <a:buSzPts val="2400"/>
              <a:buFont typeface="Arial"/>
              <a:buChar char="•"/>
            </a:pPr>
            <a:r>
              <a:rPr lang="en-US" sz="2400" dirty="0" err="1"/>
              <a:t>Inclue</a:t>
            </a:r>
            <a:r>
              <a:rPr lang="en-US" sz="2400" dirty="0"/>
              <a:t> Zoom link on agenda.</a:t>
            </a:r>
            <a:endParaRPr sz="2400" dirty="0"/>
          </a:p>
          <a:p>
            <a:pPr marL="285750" marR="0" lvl="0" indent="-276034" algn="l" rtl="0">
              <a:spcBef>
                <a:spcPts val="1044"/>
              </a:spcBef>
              <a:spcAft>
                <a:spcPts val="0"/>
              </a:spcAft>
              <a:buClr>
                <a:schemeClr val="accent1"/>
              </a:buClr>
              <a:buSzPts val="2400"/>
              <a:buFont typeface="Arial"/>
              <a:buChar char="•"/>
            </a:pPr>
            <a:r>
              <a:rPr lang="en-US" b="0" i="0" u="none" strike="noStrike" cap="none" dirty="0">
                <a:solidFill>
                  <a:srgbClr val="262626"/>
                </a:solidFill>
                <a:latin typeface="Garamond"/>
                <a:ea typeface="Garamond"/>
                <a:cs typeface="Garamond"/>
                <a:sym typeface="Garamond"/>
              </a:rPr>
              <a:t>You must have a physical anchor location available for the public to attend and make public comment. </a:t>
            </a:r>
            <a:endParaRPr lang="en-US" dirty="0"/>
          </a:p>
          <a:p>
            <a:pPr marL="285750" marR="0" lvl="0" indent="-276034" algn="l" rtl="0">
              <a:spcBef>
                <a:spcPts val="1044"/>
              </a:spcBef>
              <a:spcAft>
                <a:spcPts val="0"/>
              </a:spcAft>
              <a:buClr>
                <a:schemeClr val="accent1"/>
              </a:buClr>
              <a:buSzPts val="2400"/>
              <a:buFont typeface="Arial"/>
              <a:buChar char="•"/>
            </a:pPr>
            <a:r>
              <a:rPr lang="en-US" b="0" i="0" u="none" strike="noStrike" cap="none" dirty="0">
                <a:solidFill>
                  <a:srgbClr val="262626"/>
                </a:solidFill>
                <a:latin typeface="Garamond"/>
                <a:ea typeface="Garamond"/>
                <a:cs typeface="Garamond"/>
                <a:sym typeface="Garamond"/>
              </a:rPr>
              <a:t>You must include the method and details of electronic connection on the agenda.</a:t>
            </a:r>
            <a:endParaRPr lang="en-US" dirty="0"/>
          </a:p>
          <a:p>
            <a:pPr marL="285750" marR="0" lvl="0" indent="-123634" algn="l" rtl="0">
              <a:spcBef>
                <a:spcPts val="1044"/>
              </a:spcBef>
              <a:spcAft>
                <a:spcPts val="0"/>
              </a:spcAft>
              <a:buClr>
                <a:schemeClr val="accent1"/>
              </a:buClr>
              <a:buSzPts val="2553"/>
              <a:buFont typeface="Arial"/>
              <a:buNone/>
            </a:pPr>
            <a:endParaRPr sz="2220" b="0" i="0" u="none" strike="noStrike" cap="none" dirty="0">
              <a:solidFill>
                <a:srgbClr val="262626"/>
              </a:solidFill>
              <a:latin typeface="Garamond"/>
              <a:ea typeface="Garamond"/>
              <a:cs typeface="Garamond"/>
              <a:sym typeface="Garamond"/>
            </a:endParaRPr>
          </a:p>
          <a:p>
            <a:pPr marL="285750" marR="0" lvl="0" indent="-123634" algn="l" rtl="0">
              <a:spcBef>
                <a:spcPts val="1044"/>
              </a:spcBef>
              <a:spcAft>
                <a:spcPts val="0"/>
              </a:spcAft>
              <a:buClr>
                <a:schemeClr val="accent1"/>
              </a:buClr>
              <a:buSzPts val="2553"/>
              <a:buFont typeface="Arial"/>
              <a:buNone/>
            </a:pPr>
            <a:endParaRPr sz="2220" b="0" i="0" u="none" strike="noStrike" cap="none" dirty="0">
              <a:solidFill>
                <a:srgbClr val="262626"/>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8762-AEAC-7F3D-8FFA-2616810BD614}"/>
              </a:ext>
            </a:extLst>
          </p:cNvPr>
          <p:cNvSpPr>
            <a:spLocks noGrp="1"/>
          </p:cNvSpPr>
          <p:nvPr>
            <p:ph type="title"/>
          </p:nvPr>
        </p:nvSpPr>
        <p:spPr/>
        <p:txBody>
          <a:bodyPr/>
          <a:lstStyle/>
          <a:p>
            <a:r>
              <a:rPr lang="en-US" dirty="0"/>
              <a:t>Text Messages and Emails</a:t>
            </a:r>
          </a:p>
        </p:txBody>
      </p:sp>
      <p:sp>
        <p:nvSpPr>
          <p:cNvPr id="3" name="Text Placeholder 2">
            <a:extLst>
              <a:ext uri="{FF2B5EF4-FFF2-40B4-BE49-F238E27FC236}">
                <a16:creationId xmlns:a16="http://schemas.microsoft.com/office/drawing/2014/main" id="{C0C93B6D-D06A-34BF-9C00-684A5F8ACCF6}"/>
              </a:ext>
            </a:extLst>
          </p:cNvPr>
          <p:cNvSpPr>
            <a:spLocks noGrp="1"/>
          </p:cNvSpPr>
          <p:nvPr>
            <p:ph type="body" idx="1"/>
          </p:nvPr>
        </p:nvSpPr>
        <p:spPr/>
        <p:txBody>
          <a:bodyPr/>
          <a:lstStyle/>
          <a:p>
            <a:r>
              <a:rPr lang="en-US" dirty="0"/>
              <a:t>Do not send group texts or emails to the full board.  If someone hits “reply all” or responds to a group text, the board is then in violation of open meeting requirements as they are communicating with a quorum.</a:t>
            </a:r>
          </a:p>
          <a:p>
            <a:r>
              <a:rPr lang="en-US" dirty="0"/>
              <a:t>When sending emails, use blind cc so that board members can’t reply to all.</a:t>
            </a:r>
          </a:p>
          <a:p>
            <a:pPr marL="53340" indent="0">
              <a:buNone/>
            </a:pPr>
            <a:endParaRPr lang="en-US" dirty="0"/>
          </a:p>
        </p:txBody>
      </p:sp>
    </p:spTree>
    <p:extLst>
      <p:ext uri="{BB962C8B-B14F-4D97-AF65-F5344CB8AC3E}">
        <p14:creationId xmlns:p14="http://schemas.microsoft.com/office/powerpoint/2010/main" val="3796510406"/>
      </p:ext>
    </p:extLst>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1320</Words>
  <Application>Microsoft Macintosh PowerPoint</Application>
  <PresentationFormat>Widescreen</PresentationFormat>
  <Paragraphs>126</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Calibri</vt:lpstr>
      <vt:lpstr>Roboto</vt:lpstr>
      <vt:lpstr>Garamond</vt:lpstr>
      <vt:lpstr>Arial</vt:lpstr>
      <vt:lpstr>Organic</vt:lpstr>
      <vt:lpstr>Open and Public Meeting Training</vt:lpstr>
      <vt:lpstr>Setting the Stage:</vt:lpstr>
      <vt:lpstr>Do the Business of the public in Public</vt:lpstr>
      <vt:lpstr>Let’s talk about the Agenda</vt:lpstr>
      <vt:lpstr>How to Notice a Meeting, 3 locations</vt:lpstr>
      <vt:lpstr>The Board Meeting Itself Follow basic Robert’s Rules</vt:lpstr>
      <vt:lpstr>The Board Meeting Itself</vt:lpstr>
      <vt:lpstr>Electronic Meetings </vt:lpstr>
      <vt:lpstr>Text Messages and Emails</vt:lpstr>
      <vt:lpstr>Reasons to Close a Public Meeting</vt:lpstr>
      <vt:lpstr>How to Enter a Closed Meeting</vt:lpstr>
      <vt:lpstr>Closed Meetings</vt:lpstr>
      <vt:lpstr>What if you make a mistake?</vt:lpstr>
      <vt:lpstr>Documenting the Meeting.</vt:lpstr>
      <vt:lpstr>Following the meeting.</vt:lpstr>
      <vt:lpstr>PowerPoint Presentation</vt:lpstr>
      <vt:lpstr>Auditor Alert 2023</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and Public Meeting Training</dc:title>
  <cp:lastModifiedBy>debbyllewelyn@gmail.com</cp:lastModifiedBy>
  <cp:revision>4</cp:revision>
  <dcterms:modified xsi:type="dcterms:W3CDTF">2023-11-14T21:42:54Z</dcterms:modified>
</cp:coreProperties>
</file>